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410" r:id="rId4"/>
    <p:sldId id="411" r:id="rId6"/>
    <p:sldId id="359" r:id="rId7"/>
    <p:sldId id="360" r:id="rId8"/>
    <p:sldId id="413" r:id="rId9"/>
    <p:sldId id="423" r:id="rId10"/>
    <p:sldId id="412" r:id="rId11"/>
    <p:sldId id="414" r:id="rId12"/>
    <p:sldId id="415" r:id="rId13"/>
    <p:sldId id="361" r:id="rId14"/>
    <p:sldId id="416" r:id="rId15"/>
    <p:sldId id="417" r:id="rId16"/>
    <p:sldId id="418" r:id="rId17"/>
    <p:sldId id="419" r:id="rId18"/>
    <p:sldId id="421" r:id="rId19"/>
    <p:sldId id="420" r:id="rId20"/>
    <p:sldId id="422" r:id="rId21"/>
    <p:sldId id="386" r:id="rId22"/>
    <p:sldId id="286" r:id="rId23"/>
    <p:sldId id="258" r:id="rId24"/>
    <p:sldId id="259" r:id="rId25"/>
    <p:sldId id="260" r:id="rId26"/>
    <p:sldId id="261" r:id="rId27"/>
    <p:sldId id="329" r:id="rId28"/>
  </p:sldIdLst>
  <p:sldSz cx="9144000" cy="5143500" type="screen16x9"/>
  <p:notesSz cx="6858000" cy="9144000"/>
  <p:custDataLst>
    <p:tags r:id="rId33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1" orient="horz" pos="1647" userDrawn="1">
          <p15:clr>
            <a:srgbClr val="A4A3A4"/>
          </p15:clr>
        </p15:guide>
        <p15:guide id="2" pos="2889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用户" initials="W用" lastIdx="0" clrIdx="0"/>
  <p:cmAuthor id="1" name="admin" initials="a" lastIdx="0" clrIdx="0"/>
  <p:cmAuthor id="2" name="作者" initials="A" lastIdx="0" clrIdx="1"/>
  <p:cmAuthor id="3" name="微软用户" initials="微" lastIdx="0" clrIdx="0"/>
  <p:cmAuthor id="4" name="新课标第一网" initials="新" lastIdx="0" clrIdx="0"/>
  <p:cmAuthor id="5" name="www.xkb1.com" initials="w" lastIdx="0" clrIdx="1"/>
  <p:cmAuthor id="6" name="lenovo" initials="l" lastIdx="0" clrIdx="0"/>
  <p:cmAuthor id="7" name="xkb1.com" initials="x" lastIdx="0" clrIdx="0"/>
  <p:cmAuthor id="8" name="xiaoxuan Zeng" initials="x" lastIdx="0" clrIdx="0"/>
  <p:cmAuthor id="9" name="dongyu" initials="d" lastIdx="0" clrIdx="8"/>
  <p:cmAuthor id="10" name="PC" initials="P" lastIdx="0" clrIdx="9"/>
  <p:cmAuthor id="11" name="szchd2zx08" initials="s" lastIdx="0" clrIdx="10"/>
  <p:cmAuthor id="12" name="jinli" initials="j" lastIdx="0" clrIdx="0"/>
  <p:cmAuthor id="15" name="李丽" initials="李" lastIdx="0" clrIdx="14"/>
  <p:cmAuthor id="16" name="Nicole Li  李倩" initials="N" lastIdx="0" clrIdx="0"/>
  <p:cmAuthor id="18" name="222" initials="2" lastIdx="0" clrIdx="0"/>
  <p:cmAuthor id="20" name="hanying" initials="h" lastIdx="0" clrIdx="19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39" d="100"/>
          <a:sy n="139" d="100"/>
        </p:scale>
        <p:origin x="-168" y="-96"/>
      </p:cViewPr>
      <p:guideLst>
        <p:guide orient="horz" pos="1620"/>
        <p:guide pos="2880"/>
        <p:guide orient="horz" pos="1647"/>
        <p:guide pos="288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117.xml"/><Relationship Id="rId32" Type="http://schemas.openxmlformats.org/officeDocument/2006/relationships/commentAuthors" Target="commentAuthors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280" y="1143000"/>
            <a:ext cx="54854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7171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r>
              <a:rPr lang="zh-CN" altLang="en-US">
                <a:ea typeface="宋体" panose="02010600030101010101" pitchFamily="2" charset="-122"/>
              </a:rPr>
              <a:t> </a:t>
            </a:r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新课导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学习任务三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边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学习目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课堂总结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课堂总结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关史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相关史事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链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知识链接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探究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知识探究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2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3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直接连接符 8"/>
          <p:cNvCxnSpPr/>
          <p:nvPr userDrawn="1">
            <p:custDataLst>
              <p:tags r:id="rId4"/>
            </p:custDataLst>
          </p:nvPr>
        </p:nvCxnSpPr>
        <p:spPr>
          <a:xfrm>
            <a:off x="0" y="699542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一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学习任务一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学习任务二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3.png"/><Relationship Id="rId4" Type="http://schemas.openxmlformats.org/officeDocument/2006/relationships/tags" Target="../tags/tag33.xml"/><Relationship Id="rId3" Type="http://schemas.openxmlformats.org/officeDocument/2006/relationships/image" Target="../media/image2.png"/><Relationship Id="rId2" Type="http://schemas.openxmlformats.org/officeDocument/2006/relationships/tags" Target="../tags/tag3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初中七彩课堂图标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123190"/>
            <a:ext cx="132016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00" b="1" u="none" strike="noStrike" kern="1200" cap="none" spc="225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●"/>
        <a:defRPr sz="10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Wingdings" panose="05000000000000000000" charset="0"/>
        <a:buChar char="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Arial" panose="020B0604020202020204" pitchFamily="34" charset="0"/>
        <a:buChar char="•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 t="17557" b="14742"/>
          <a:stretch>
            <a:fillRect/>
          </a:stretch>
        </p:blipFill>
        <p:spPr>
          <a:xfrm>
            <a:off x="475060" y="238731"/>
            <a:ext cx="8102204" cy="47505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lum contrast="-12001"/>
          </a:blip>
          <a:srcRect t="40147" b="36667"/>
          <a:stretch>
            <a:fillRect/>
          </a:stretch>
        </p:blipFill>
        <p:spPr>
          <a:xfrm>
            <a:off x="2339579" y="1001115"/>
            <a:ext cx="4373165" cy="7489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Box 1"/>
          <p:cNvSpPr txBox="1"/>
          <p:nvPr userDrawn="1"/>
        </p:nvSpPr>
        <p:spPr>
          <a:xfrm>
            <a:off x="3338029" y="1059582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00" b="1" u="none" strike="noStrike" kern="1200" cap="none" spc="225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●"/>
        <a:defRPr sz="10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Wingdings" panose="05000000000000000000" charset="0"/>
        <a:buChar char="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Arial" panose="020B0604020202020204" pitchFamily="34" charset="0"/>
        <a:buChar char="•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1.xml"/><Relationship Id="rId8" Type="http://schemas.openxmlformats.org/officeDocument/2006/relationships/slideLayout" Target="../slideLayouts/slideLayout12.xml"/><Relationship Id="rId7" Type="http://schemas.openxmlformats.org/officeDocument/2006/relationships/image" Target="../media/image6.png"/><Relationship Id="rId6" Type="http://schemas.openxmlformats.org/officeDocument/2006/relationships/tags" Target="../tags/tag37.xml"/><Relationship Id="rId5" Type="http://schemas.openxmlformats.org/officeDocument/2006/relationships/image" Target="../media/image5.png"/><Relationship Id="rId4" Type="http://schemas.openxmlformats.org/officeDocument/2006/relationships/tags" Target="../tags/tag36.xml"/><Relationship Id="rId3" Type="http://schemas.openxmlformats.org/officeDocument/2006/relationships/image" Target="../media/image4.jpeg"/><Relationship Id="rId2" Type="http://schemas.openxmlformats.org/officeDocument/2006/relationships/tags" Target="../tags/tag35.xml"/><Relationship Id="rId1" Type="http://schemas.openxmlformats.org/officeDocument/2006/relationships/tags" Target="../tags/tag3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7" Type="http://schemas.openxmlformats.org/officeDocument/2006/relationships/image" Target="../media/image18.jpeg"/><Relationship Id="rId6" Type="http://schemas.openxmlformats.org/officeDocument/2006/relationships/tags" Target="../tags/tag69.xml"/><Relationship Id="rId5" Type="http://schemas.openxmlformats.org/officeDocument/2006/relationships/tags" Target="../tags/tag68.xml"/><Relationship Id="rId4" Type="http://schemas.openxmlformats.org/officeDocument/2006/relationships/image" Target="../media/image17.jpeg"/><Relationship Id="rId3" Type="http://schemas.openxmlformats.org/officeDocument/2006/relationships/tags" Target="../tags/tag67.xml"/><Relationship Id="rId2" Type="http://schemas.openxmlformats.org/officeDocument/2006/relationships/hyperlink" Target="http://news3.xinhuanet.com/ziliao/2002-06/25/content_456741.htm" TargetMode="External"/><Relationship Id="rId1" Type="http://schemas.openxmlformats.org/officeDocument/2006/relationships/tags" Target="../tags/tag66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1.png"/><Relationship Id="rId8" Type="http://schemas.openxmlformats.org/officeDocument/2006/relationships/tags" Target="../tags/tag75.xml"/><Relationship Id="rId7" Type="http://schemas.openxmlformats.org/officeDocument/2006/relationships/tags" Target="../tags/tag74.xml"/><Relationship Id="rId6" Type="http://schemas.openxmlformats.org/officeDocument/2006/relationships/image" Target="../media/image20.jpeg"/><Relationship Id="rId5" Type="http://schemas.openxmlformats.org/officeDocument/2006/relationships/tags" Target="../tags/tag73.xml"/><Relationship Id="rId4" Type="http://schemas.openxmlformats.org/officeDocument/2006/relationships/tags" Target="../tags/tag72.xml"/><Relationship Id="rId3" Type="http://schemas.openxmlformats.org/officeDocument/2006/relationships/image" Target="../media/image19.png"/><Relationship Id="rId2" Type="http://schemas.openxmlformats.org/officeDocument/2006/relationships/tags" Target="../tags/tag71.xml"/><Relationship Id="rId10" Type="http://schemas.openxmlformats.org/officeDocument/2006/relationships/slideLayout" Target="../slideLayouts/slideLayout9.xml"/><Relationship Id="rId1" Type="http://schemas.openxmlformats.org/officeDocument/2006/relationships/tags" Target="../tags/tag70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22.jpeg"/><Relationship Id="rId2" Type="http://schemas.openxmlformats.org/officeDocument/2006/relationships/tags" Target="../tags/tag77.xml"/><Relationship Id="rId1" Type="http://schemas.openxmlformats.org/officeDocument/2006/relationships/tags" Target="../tags/tag76.xml"/></Relationships>
</file>

<file path=ppt/slides/_rels/slide13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9.xml"/><Relationship Id="rId6" Type="http://schemas.openxmlformats.org/officeDocument/2006/relationships/image" Target="../media/image24.png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image" Target="../media/image23.jpeg"/><Relationship Id="rId2" Type="http://schemas.openxmlformats.org/officeDocument/2006/relationships/tags" Target="../tags/tag79.xml"/><Relationship Id="rId1" Type="http://schemas.openxmlformats.org/officeDocument/2006/relationships/tags" Target="../tags/tag7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9.xml"/><Relationship Id="rId1" Type="http://schemas.openxmlformats.org/officeDocument/2006/relationships/tags" Target="../tags/tag8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4.wmf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90.xml"/><Relationship Id="rId8" Type="http://schemas.openxmlformats.org/officeDocument/2006/relationships/image" Target="../media/image25.png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6" Type="http://schemas.openxmlformats.org/officeDocument/2006/relationships/slideLayout" Target="../slideLayouts/slideLayout10.xml"/><Relationship Id="rId15" Type="http://schemas.openxmlformats.org/officeDocument/2006/relationships/tags" Target="../tags/tag95.xml"/><Relationship Id="rId14" Type="http://schemas.openxmlformats.org/officeDocument/2006/relationships/tags" Target="../tags/tag94.xml"/><Relationship Id="rId13" Type="http://schemas.openxmlformats.org/officeDocument/2006/relationships/tags" Target="../tags/tag93.xml"/><Relationship Id="rId12" Type="http://schemas.openxmlformats.org/officeDocument/2006/relationships/tags" Target="../tags/tag92.xml"/><Relationship Id="rId11" Type="http://schemas.openxmlformats.org/officeDocument/2006/relationships/tags" Target="../tags/tag91.xml"/><Relationship Id="rId10" Type="http://schemas.openxmlformats.org/officeDocument/2006/relationships/image" Target="../media/image26.jpeg"/><Relationship Id="rId1" Type="http://schemas.openxmlformats.org/officeDocument/2006/relationships/tags" Target="../tags/tag83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image" Target="../media/image29.png"/><Relationship Id="rId8" Type="http://schemas.openxmlformats.org/officeDocument/2006/relationships/tags" Target="../tags/tag101.xml"/><Relationship Id="rId7" Type="http://schemas.openxmlformats.org/officeDocument/2006/relationships/image" Target="../media/image28.png"/><Relationship Id="rId6" Type="http://schemas.openxmlformats.org/officeDocument/2006/relationships/tags" Target="../tags/tag100.xml"/><Relationship Id="rId5" Type="http://schemas.openxmlformats.org/officeDocument/2006/relationships/image" Target="../media/image27.png"/><Relationship Id="rId4" Type="http://schemas.openxmlformats.org/officeDocument/2006/relationships/tags" Target="../tags/tag99.xml"/><Relationship Id="rId3" Type="http://schemas.openxmlformats.org/officeDocument/2006/relationships/tags" Target="../tags/tag98.xml"/><Relationship Id="rId2" Type="http://schemas.openxmlformats.org/officeDocument/2006/relationships/tags" Target="../tags/tag97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102.xml"/><Relationship Id="rId1" Type="http://schemas.openxmlformats.org/officeDocument/2006/relationships/tags" Target="../tags/tag96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111.xml"/><Relationship Id="rId8" Type="http://schemas.openxmlformats.org/officeDocument/2006/relationships/tags" Target="../tags/tag110.xml"/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1" Type="http://schemas.openxmlformats.org/officeDocument/2006/relationships/slideLayout" Target="../slideLayouts/slideLayout3.xml"/><Relationship Id="rId10" Type="http://schemas.openxmlformats.org/officeDocument/2006/relationships/tags" Target="../tags/tag112.xml"/><Relationship Id="rId1" Type="http://schemas.openxmlformats.org/officeDocument/2006/relationships/tags" Target="../tags/tag10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14.xml"/><Relationship Id="rId1" Type="http://schemas.openxmlformats.org/officeDocument/2006/relationships/tags" Target="../tags/tag1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1.xml"/><Relationship Id="rId1" Type="http://schemas.openxmlformats.org/officeDocument/2006/relationships/tags" Target="../tags/tag40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30.png"/><Relationship Id="rId1" Type="http://schemas.openxmlformats.org/officeDocument/2006/relationships/tags" Target="../tags/tag1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1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43.xml"/><Relationship Id="rId1" Type="http://schemas.openxmlformats.org/officeDocument/2006/relationships/tags" Target="../tags/tag42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tags" Target="../tags/tag47.xml"/><Relationship Id="rId3" Type="http://schemas.openxmlformats.org/officeDocument/2006/relationships/tags" Target="../tags/tag46.xml"/><Relationship Id="rId2" Type="http://schemas.openxmlformats.org/officeDocument/2006/relationships/tags" Target="../tags/tag45.xml"/><Relationship Id="rId1" Type="http://schemas.openxmlformats.org/officeDocument/2006/relationships/tags" Target="../tags/tag44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image" Target="../media/image9.jpeg"/><Relationship Id="rId7" Type="http://schemas.openxmlformats.org/officeDocument/2006/relationships/tags" Target="../tags/tag52.xml"/><Relationship Id="rId6" Type="http://schemas.openxmlformats.org/officeDocument/2006/relationships/tags" Target="../tags/tag51.xml"/><Relationship Id="rId5" Type="http://schemas.openxmlformats.org/officeDocument/2006/relationships/image" Target="../media/image8.jpeg"/><Relationship Id="rId4" Type="http://schemas.openxmlformats.org/officeDocument/2006/relationships/tags" Target="../tags/tag50.xml"/><Relationship Id="rId3" Type="http://schemas.openxmlformats.org/officeDocument/2006/relationships/image" Target="../media/image7.jpeg"/><Relationship Id="rId2" Type="http://schemas.openxmlformats.org/officeDocument/2006/relationships/tags" Target="../tags/tag49.xml"/><Relationship Id="rId10" Type="http://schemas.openxmlformats.org/officeDocument/2006/relationships/slideLayout" Target="../slideLayouts/slideLayout8.xml"/><Relationship Id="rId1" Type="http://schemas.openxmlformats.org/officeDocument/2006/relationships/tags" Target="../tags/tag48.xml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8.xml"/><Relationship Id="rId6" Type="http://schemas.openxmlformats.org/officeDocument/2006/relationships/tags" Target="../tags/tag57.xml"/><Relationship Id="rId5" Type="http://schemas.openxmlformats.org/officeDocument/2006/relationships/tags" Target="../tags/tag56.xml"/><Relationship Id="rId4" Type="http://schemas.openxmlformats.org/officeDocument/2006/relationships/image" Target="../media/image11.jpeg"/><Relationship Id="rId3" Type="http://schemas.openxmlformats.org/officeDocument/2006/relationships/tags" Target="../tags/tag55.xml"/><Relationship Id="rId2" Type="http://schemas.openxmlformats.org/officeDocument/2006/relationships/image" Target="../media/image10.png"/><Relationship Id="rId1" Type="http://schemas.openxmlformats.org/officeDocument/2006/relationships/tags" Target="../tags/tag5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tags" Target="../tags/tag59.xml"/><Relationship Id="rId1" Type="http://schemas.openxmlformats.org/officeDocument/2006/relationships/tags" Target="../tags/tag58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65.xml"/><Relationship Id="rId8" Type="http://schemas.openxmlformats.org/officeDocument/2006/relationships/image" Target="../media/image13.jpeg"/><Relationship Id="rId7" Type="http://schemas.openxmlformats.org/officeDocument/2006/relationships/tags" Target="../tags/tag64.xml"/><Relationship Id="rId6" Type="http://schemas.openxmlformats.org/officeDocument/2006/relationships/image" Target="../media/image12.jpeg"/><Relationship Id="rId5" Type="http://schemas.openxmlformats.org/officeDocument/2006/relationships/tags" Target="../tags/tag63.xml"/><Relationship Id="rId4" Type="http://schemas.openxmlformats.org/officeDocument/2006/relationships/tags" Target="../tags/tag62.xml"/><Relationship Id="rId3" Type="http://schemas.openxmlformats.org/officeDocument/2006/relationships/image" Target="../media/image5.png"/><Relationship Id="rId2" Type="http://schemas.openxmlformats.org/officeDocument/2006/relationships/tags" Target="../tags/tag61.xml"/><Relationship Id="rId10" Type="http://schemas.openxmlformats.org/officeDocument/2006/relationships/slideLayout" Target="../slideLayouts/slideLayout8.xml"/><Relationship Id="rId1" Type="http://schemas.openxmlformats.org/officeDocument/2006/relationships/tags" Target="../tags/tag60.xml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9.xml"/><Relationship Id="rId3" Type="http://schemas.openxmlformats.org/officeDocument/2006/relationships/image" Target="../media/image16.png"/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文本框 9"/>
          <p:cNvSpPr txBox="1"/>
          <p:nvPr>
            <p:custDataLst>
              <p:tags r:id="rId1"/>
            </p:custDataLst>
          </p:nvPr>
        </p:nvSpPr>
        <p:spPr>
          <a:xfrm>
            <a:off x="899592" y="771549"/>
            <a:ext cx="7402115" cy="2169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>
              <a:lnSpc>
                <a:spcPct val="150000"/>
              </a:lnSpc>
              <a:spcBef>
                <a:spcPct val="0"/>
              </a:spcBef>
              <a:buNone/>
            </a:pPr>
            <a:r>
              <a:rPr sz="45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sz="45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21</a:t>
            </a:r>
            <a:r>
              <a:rPr sz="45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  </a:t>
            </a:r>
            <a:endParaRPr lang="en-US" sz="45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algn="ctr">
              <a:lnSpc>
                <a:spcPct val="150000"/>
              </a:lnSpc>
              <a:spcBef>
                <a:spcPct val="0"/>
              </a:spcBef>
              <a:buNone/>
            </a:pPr>
            <a:r>
              <a:rPr sz="4500" b="1" dirty="0" err="1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冷战</a:t>
            </a:r>
            <a:r>
              <a:rPr lang="zh-CN" sz="45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后的世界格局</a:t>
            </a:r>
            <a:endParaRPr lang="zh-CN" sz="4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323528" y="3147814"/>
            <a:ext cx="8707755" cy="1617345"/>
            <a:chOff x="1417" y="4149"/>
            <a:chExt cx="16390" cy="3984"/>
          </a:xfrm>
        </p:grpSpPr>
        <p:pic>
          <p:nvPicPr>
            <p:cNvPr id="2050" name="Picture 2" descr="http://img1.cache.netease.com/catchpic/F/FD/FD8868A0D5DADE8FA19899136D690FC8.jp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417" y="4149"/>
              <a:ext cx="5893" cy="3984"/>
            </a:xfrm>
            <a:prstGeom prst="rect">
              <a:avLst/>
            </a:prstGeom>
            <a:noFill/>
          </p:spPr>
        </p:pic>
        <p:pic>
          <p:nvPicPr>
            <p:cNvPr id="1026" name="Picture 2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617" y="4149"/>
              <a:ext cx="2887" cy="398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604" name="图片 3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 cstate="print"/>
            <a:srcRect l="6739"/>
            <a:stretch>
              <a:fillRect/>
            </a:stretch>
          </p:blipFill>
          <p:spPr>
            <a:xfrm>
              <a:off x="10847" y="4149"/>
              <a:ext cx="6961" cy="3984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>
            <p:custDataLst>
              <p:tags r:id="rId1"/>
            </p:custDataLst>
          </p:nvPr>
        </p:nvSpPr>
        <p:spPr>
          <a:xfrm>
            <a:off x="467360" y="699542"/>
            <a:ext cx="8395970" cy="1464632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 anchor="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 2" panose="05020102010507070707" pitchFamily="18" charset="2"/>
              <a:buChar char="¡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457200" algn="just" eaLnBrk="1" fontAlgn="auto" hangingPunct="1">
              <a:lnSpc>
                <a:spcPct val="13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欧盟</a:t>
            </a: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作为目前世界上</a:t>
            </a:r>
            <a:r>
              <a:rPr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最大的经济体</a:t>
            </a: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，具有雄厚的经济、科技和军事实力，</a:t>
            </a:r>
            <a:r>
              <a:rPr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希望摆脱对美国的依赖</a:t>
            </a: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，而且在国际事务中发挥着日益重要的作用，因此成为多极中强有力的一极。</a:t>
            </a:r>
            <a:endParaRPr sz="2400" b="1" dirty="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60045" y="2393893"/>
            <a:ext cx="8342630" cy="2360295"/>
            <a:chOff x="2869" y="5192"/>
            <a:chExt cx="13138" cy="3717"/>
          </a:xfrm>
        </p:grpSpPr>
        <p:pic>
          <p:nvPicPr>
            <p:cNvPr id="21508" name="图片 18435" descr="xinsrc_12040113091455018341">
              <a:hlinkClick r:id="rId2"/>
            </p:cNvPr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 cstate="print"/>
            <a:stretch>
              <a:fillRect/>
            </a:stretch>
          </p:blipFill>
          <p:spPr>
            <a:xfrm>
              <a:off x="6901" y="5322"/>
              <a:ext cx="2844" cy="305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矩形 1"/>
            <p:cNvSpPr/>
            <p:nvPr>
              <p:custDataLst>
                <p:tags r:id="rId5"/>
              </p:custDataLst>
            </p:nvPr>
          </p:nvSpPr>
          <p:spPr>
            <a:xfrm>
              <a:off x="10296" y="5192"/>
              <a:ext cx="5711" cy="3717"/>
            </a:xfrm>
            <a:prstGeom prst="rect">
              <a:avLst/>
            </a:prstGeom>
            <a:solidFill>
              <a:schemeClr val="bg1"/>
            </a:solidFill>
            <a:ln w="19050" cap="flat" cmpd="sng">
              <a:solidFill>
                <a:schemeClr val="bg1">
                  <a:lumMod val="65000"/>
                </a:schemeClr>
              </a:solidFill>
              <a:prstDash val="lgDash"/>
              <a:miter/>
              <a:headEnd type="none" w="med" len="med"/>
              <a:tailEnd type="none" w="med" len="med"/>
            </a:ln>
          </p:spPr>
          <p:txBody>
            <a:bodyPr wrap="square" rtlCol="0" anchor="t">
              <a:spAutoFit/>
            </a:bodyPr>
            <a:lstStyle/>
            <a:p>
              <a:pPr lvl="0" indent="457200" algn="l" defTabSz="914400" fontAlgn="auto">
                <a:lnSpc>
                  <a:spcPct val="125000"/>
                </a:lnSpc>
                <a:spcBef>
                  <a:spcPts val="0"/>
                </a:spcBef>
                <a:buClrTx/>
                <a:buSzTx/>
                <a:buFontTx/>
              </a:pPr>
              <a:r>
                <a:rPr lang="zh-CN" sz="2400" b="1" dirty="0">
                  <a:latin typeface="Calibri" panose="020F0502020204030204" charset="0"/>
                  <a:ea typeface="黑体" panose="02010609060101010101" pitchFamily="49" charset="-122"/>
                  <a:cs typeface="微软雅黑" panose="020B0503020204020204" charset="-122"/>
                  <a:sym typeface="+mn-ea"/>
                </a:rPr>
                <a:t>欧盟委员会前主席普罗迪称，欧洲的一个主要目标是建立“一个</a:t>
              </a:r>
              <a:r>
                <a:rPr lang="zh-CN" sz="2400" b="1" dirty="0">
                  <a:solidFill>
                    <a:srgbClr val="FF0000"/>
                  </a:solidFill>
                  <a:latin typeface="Calibri" panose="020F0502020204030204" charset="0"/>
                  <a:ea typeface="黑体" panose="02010609060101010101" pitchFamily="49" charset="-122"/>
                  <a:cs typeface="微软雅黑" panose="020B0503020204020204" charset="-122"/>
                  <a:sym typeface="+mn-ea"/>
                </a:rPr>
                <a:t>和美国平起平坐</a:t>
              </a:r>
              <a:r>
                <a:rPr lang="zh-CN" sz="2400" b="1" dirty="0">
                  <a:latin typeface="Calibri" panose="020F0502020204030204" charset="0"/>
                  <a:ea typeface="黑体" panose="02010609060101010101" pitchFamily="49" charset="-122"/>
                  <a:cs typeface="微软雅黑" panose="020B0503020204020204" charset="-122"/>
                  <a:sym typeface="+mn-ea"/>
                </a:rPr>
                <a:t>的欧洲大陆上的超级大国”。</a:t>
              </a:r>
              <a:endParaRPr lang="zh-CN" sz="2400" b="1" dirty="0">
                <a:latin typeface="Calibri" panose="020F0502020204030204" charset="0"/>
                <a:ea typeface="黑体" panose="02010609060101010101" pitchFamily="49" charset="-122"/>
                <a:cs typeface="微软雅黑" panose="020B0503020204020204" charset="-122"/>
                <a:sym typeface="+mn-ea"/>
              </a:endParaRPr>
            </a:p>
          </p:txBody>
        </p:sp>
        <p:pic>
          <p:nvPicPr>
            <p:cNvPr id="5125" name="Picture 11" descr="图片3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 cstate="print"/>
            <a:stretch>
              <a:fillRect/>
            </a:stretch>
          </p:blipFill>
          <p:spPr>
            <a:xfrm>
              <a:off x="2869" y="5492"/>
              <a:ext cx="3713" cy="3050"/>
            </a:xfrm>
            <a:prstGeom prst="rect">
              <a:avLst/>
            </a:prstGeom>
            <a:noFill/>
            <a:ln w="9525">
              <a:noFill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>
            <p:custDataLst>
              <p:tags r:id="rId1"/>
            </p:custDataLst>
          </p:nvPr>
        </p:nvSpPr>
        <p:spPr>
          <a:xfrm>
            <a:off x="700868" y="734357"/>
            <a:ext cx="7992566" cy="1532727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 anchor="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 2" panose="05020102010507070707" pitchFamily="18" charset="2"/>
              <a:buChar char="¡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457200" algn="l" eaLnBrk="1" fontAlgn="auto" hangingPunct="1">
              <a:lnSpc>
                <a:spcPct val="13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日本</a:t>
            </a: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是仅次于美国、中国的世界第三大经济强国。20世纪末</a:t>
            </a: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，</a:t>
            </a:r>
            <a:r>
              <a:rPr sz="2400" b="1" dirty="0" err="1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其军费开支居世界第二</a:t>
            </a: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，</a:t>
            </a: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 </a:t>
            </a:r>
            <a:r>
              <a:rPr sz="2400" b="1" dirty="0" err="1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同时日本在积极</a:t>
            </a:r>
            <a:r>
              <a:rPr sz="24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谋求世界政治大国</a:t>
            </a:r>
            <a:r>
              <a:rPr sz="2400" b="1" dirty="0" err="1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的地位</a:t>
            </a: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。</a:t>
            </a:r>
            <a:endParaRPr sz="2400" b="1" dirty="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737008" y="2094229"/>
            <a:ext cx="7956550" cy="2587625"/>
            <a:chOff x="698" y="2881"/>
            <a:chExt cx="12530" cy="4075"/>
          </a:xfrm>
        </p:grpSpPr>
        <p:pic>
          <p:nvPicPr>
            <p:cNvPr id="26625" name="图片 3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3" cstate="print"/>
            <a:stretch>
              <a:fillRect/>
            </a:stretch>
          </p:blipFill>
          <p:spPr>
            <a:xfrm>
              <a:off x="8212" y="3649"/>
              <a:ext cx="4995" cy="3247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6626" name="文本框 4"/>
            <p:cNvSpPr txBox="1"/>
            <p:nvPr>
              <p:custDataLst>
                <p:tags r:id="rId4"/>
              </p:custDataLst>
            </p:nvPr>
          </p:nvSpPr>
          <p:spPr>
            <a:xfrm>
              <a:off x="8036" y="2881"/>
              <a:ext cx="5192" cy="72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</a:rPr>
                <a:t>日本</a:t>
              </a:r>
              <a:r>
                <a:rPr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</a:rPr>
                <a:t>“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</a:rPr>
                <a:t>出云</a:t>
              </a:r>
              <a:r>
                <a:rPr lang="en-US" altLang="zh-CN" sz="2400" b="1" dirty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</a:rPr>
                <a:t>”</a:t>
              </a: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</a:rPr>
                <a:t>号准航母</a:t>
              </a:r>
              <a:endPara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endParaRPr>
            </a:p>
          </p:txBody>
        </p:sp>
        <p:pic>
          <p:nvPicPr>
            <p:cNvPr id="21512" name="Picture 6" descr="200901290000262jqr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print"/>
            <a:stretch>
              <a:fillRect/>
            </a:stretch>
          </p:blipFill>
          <p:spPr>
            <a:xfrm>
              <a:off x="1332" y="3702"/>
              <a:ext cx="5717" cy="3254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文本框 4"/>
            <p:cNvSpPr txBox="1"/>
            <p:nvPr>
              <p:custDataLst>
                <p:tags r:id="rId7"/>
              </p:custDataLst>
            </p:nvPr>
          </p:nvSpPr>
          <p:spPr>
            <a:xfrm>
              <a:off x="698" y="2881"/>
              <a:ext cx="6488" cy="72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pPr algn="ctr"/>
              <a:r>
                <a:rPr sz="2400" b="1" dirty="0" err="1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</a:rPr>
                <a:t>日本汽车工业</a:t>
              </a:r>
              <a:endParaRPr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endParaRPr>
            </a:p>
          </p:txBody>
        </p:sp>
      </p:grpSp>
      <p:pic>
        <p:nvPicPr>
          <p:cNvPr id="8" name="图片 7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 cstate="print"/>
          <a:stretch>
            <a:fillRect/>
          </a:stretch>
        </p:blipFill>
        <p:spPr>
          <a:xfrm>
            <a:off x="2627784" y="2355726"/>
            <a:ext cx="3923036" cy="21950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>
            <p:custDataLst>
              <p:tags r:id="rId1"/>
            </p:custDataLst>
          </p:nvPr>
        </p:nvSpPr>
        <p:spPr>
          <a:xfrm>
            <a:off x="385805" y="771550"/>
            <a:ext cx="8353425" cy="1464632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 anchor="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 2" panose="05020102010507070707" pitchFamily="18" charset="2"/>
              <a:buChar char="¡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457200" algn="l" eaLnBrk="1" fontAlgn="auto" hangingPunct="1">
              <a:lnSpc>
                <a:spcPct val="13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中国</a:t>
            </a: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通过</a:t>
            </a:r>
            <a:r>
              <a:rPr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改革开放</a:t>
            </a: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，经济快速发展，国家综合实力显著增强。2010年，中国的经济规模已经位居世界第二，仅次于美国。中国的</a:t>
            </a:r>
            <a:r>
              <a:rPr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和平崛起</a:t>
            </a: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对世界格局产生了重大影响。</a:t>
            </a:r>
            <a:endParaRPr sz="2400" b="1" dirty="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+mn-ea"/>
            </a:endParaRPr>
          </a:p>
        </p:txBody>
      </p:sp>
      <p:pic>
        <p:nvPicPr>
          <p:cNvPr id="23558" name="Picture 11" descr="https://timgsa.baidu.com/timg?image&amp;quality=80&amp;size=b9999_10000&amp;sec=1535538295239&amp;di=79e709207429faf895aec56d822439f4&amp;imgtype=0&amp;src=http%3A%2F%2Flishi.zhuixue.net%2Fuploads%2Fallimg%2F151101%2F1-151101003229260.jp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3059832" y="2459339"/>
            <a:ext cx="3228890" cy="2191866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>
            <p:custDataLst>
              <p:tags r:id="rId1"/>
            </p:custDataLst>
          </p:nvPr>
        </p:nvSpPr>
        <p:spPr>
          <a:xfrm>
            <a:off x="471350" y="705014"/>
            <a:ext cx="8244205" cy="242489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 anchor="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 2" panose="05020102010507070707" pitchFamily="18" charset="2"/>
              <a:buChar char="¡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457200" algn="l" eaLnBrk="1" fontAlgn="auto" hangingPunct="1">
              <a:lnSpc>
                <a:spcPct val="13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sz="24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俄罗斯</a:t>
            </a:r>
            <a:r>
              <a:rPr sz="2400" b="1" dirty="0" err="1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作为地跨欧亚大陆的大国，虽然经历了苏联解体带来的动荡</a:t>
            </a:r>
            <a:r>
              <a:rPr 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，</a:t>
            </a:r>
            <a:r>
              <a:rPr sz="2400" b="1" dirty="0" err="1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至今仍</a:t>
            </a:r>
            <a:r>
              <a:rPr sz="2400" b="1" dirty="0" err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具有较强的</a:t>
            </a:r>
            <a:r>
              <a:rPr sz="2400" b="1" dirty="0" err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军事和科技实力</a:t>
            </a:r>
            <a:r>
              <a:rPr sz="2400" b="1" dirty="0" err="1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。它继续作为拥有足以毁灭美国的军事力量而存在，仍然是多极化力量中重要的一极</a:t>
            </a: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。</a:t>
            </a:r>
            <a:r>
              <a:rPr 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利用本国资源，致力于民族复兴，力求在国际上发挥更大作用。</a:t>
            </a:r>
            <a:endParaRPr lang="zh-CN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347864" y="2748507"/>
            <a:ext cx="5289497" cy="1920805"/>
            <a:chOff x="2784" y="5464"/>
            <a:chExt cx="13679" cy="4869"/>
          </a:xfrm>
        </p:grpSpPr>
        <p:grpSp>
          <p:nvGrpSpPr>
            <p:cNvPr id="3" name="组合 18"/>
            <p:cNvGrpSpPr/>
            <p:nvPr/>
          </p:nvGrpSpPr>
          <p:grpSpPr>
            <a:xfrm>
              <a:off x="2784" y="5493"/>
              <a:ext cx="7451" cy="4841"/>
              <a:chOff x="3097696" y="3466701"/>
              <a:chExt cx="5681412" cy="3295219"/>
            </a:xfrm>
          </p:grpSpPr>
          <p:pic>
            <p:nvPicPr>
              <p:cNvPr id="4" name="图片 3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3097696" y="3466701"/>
                <a:ext cx="5681412" cy="3295219"/>
              </a:xfrm>
              <a:prstGeom prst="round2DiagRect">
                <a:avLst>
                  <a:gd name="adj1" fmla="val 16667"/>
                  <a:gd name="adj2" fmla="val 0"/>
                </a:avLst>
              </a:prstGeom>
              <a:ln w="88900" cap="sq">
                <a:solidFill>
                  <a:srgbClr val="FFFFFF"/>
                </a:solidFill>
                <a:miter lim="800000"/>
                <a:headEnd/>
                <a:tailEnd/>
              </a:ln>
              <a:effectLst>
                <a:outerShdw blurRad="254000" algn="tl" rotWithShape="0">
                  <a:srgbClr val="000000">
                    <a:alpha val="43000"/>
                  </a:srgbClr>
                </a:outerShdw>
              </a:effectLst>
            </p:spPr>
          </p:pic>
          <p:sp>
            <p:nvSpPr>
              <p:cNvPr id="12" name="TextBox 11"/>
              <p:cNvSpPr txBox="1"/>
              <p:nvPr>
                <p:custDataLst>
                  <p:tags r:id="rId4"/>
                </p:custDataLst>
              </p:nvPr>
            </p:nvSpPr>
            <p:spPr>
              <a:xfrm>
                <a:off x="3097696" y="3479043"/>
                <a:ext cx="5681412" cy="58416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00">
                        <a:alpha val="80000"/>
                      </a:srgbClr>
                    </a:solidFill>
                  </a14:hiddenFill>
                </a:ext>
              </a:extLst>
            </p:spPr>
            <p:txBody>
              <a:bodyPr wrap="square">
                <a:spAutoFit/>
              </a:bodyPr>
              <a:lstStyle/>
              <a:p>
                <a:pPr marR="0" algn="ctr" defTabSz="914400" fontAlgn="auto"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defRPr/>
                </a:pPr>
                <a:r>
                  <a:rPr kumimoji="0" lang="zh-CN" altLang="en-US" sz="1600" b="1" kern="1200" cap="none" spc="0" normalizeH="0" baseline="0" noProof="1">
                    <a:solidFill>
                      <a:srgbClr val="0000FF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  <a:cs typeface="+mn-cs"/>
                    <a:sym typeface="+mn-ea"/>
                  </a:rPr>
                  <a:t>阅兵式上的俄罗斯</a:t>
                </a:r>
                <a:r>
                  <a:rPr kumimoji="0" lang="zh-CN" altLang="en-US" sz="1600" b="1" kern="1200" cap="none" spc="0" normalizeH="0" baseline="0" noProof="1" smtClean="0">
                    <a:solidFill>
                      <a:srgbClr val="0000FF"/>
                    </a:solidFill>
                    <a:effectLst/>
                    <a:latin typeface="黑体" panose="02010609060101010101" pitchFamily="49" charset="-122"/>
                    <a:ea typeface="黑体" panose="02010609060101010101" pitchFamily="49" charset="-122"/>
                    <a:cs typeface="+mn-cs"/>
                    <a:sym typeface="+mn-ea"/>
                  </a:rPr>
                  <a:t>战略导弹</a:t>
                </a:r>
                <a:endParaRPr kumimoji="0" lang="zh-CN" altLang="en-US" sz="1600" b="1" kern="1200" cap="none" spc="0" normalizeH="0" baseline="0" noProof="1">
                  <a:solidFill>
                    <a:srgbClr val="0000FF"/>
                  </a:solidFill>
                  <a:effectLst/>
                  <a:latin typeface="黑体" panose="02010609060101010101" pitchFamily="49" charset="-122"/>
                  <a:ea typeface="黑体" panose="02010609060101010101" pitchFamily="49" charset="-122"/>
                  <a:cs typeface="+mn-cs"/>
                  <a:sym typeface="+mn-ea"/>
                </a:endParaRPr>
              </a:p>
            </p:txBody>
          </p:sp>
        </p:grpSp>
        <p:pic>
          <p:nvPicPr>
            <p:cNvPr id="28676" name="图片 36876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6" cstate="print"/>
            <a:stretch>
              <a:fillRect/>
            </a:stretch>
          </p:blipFill>
          <p:spPr>
            <a:xfrm>
              <a:off x="10427" y="5464"/>
              <a:ext cx="6036" cy="4842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>
            <p:custDataLst>
              <p:tags r:id="rId1"/>
            </p:custDataLst>
          </p:nvPr>
        </p:nvSpPr>
        <p:spPr>
          <a:xfrm>
            <a:off x="539552" y="1131590"/>
            <a:ext cx="8208912" cy="1754326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 anchor="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 2" panose="05020102010507070707" pitchFamily="18" charset="2"/>
              <a:buChar char="¡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457200" algn="l" eaLnBrk="1" fontAlgn="auto" hangingPunct="1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广大发展中国家</a:t>
            </a: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的人口占全世界人口总数的3/4，它们的总体实力在不断增强，国际影响不断扩大，</a:t>
            </a:r>
            <a:r>
              <a:rPr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成为推动世界多极化趋势发展的一支不可忽视的力量</a:t>
            </a:r>
            <a:r>
              <a:rPr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。</a:t>
            </a:r>
            <a:endParaRPr sz="2400" b="1" dirty="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10249"/>
          <p:cNvGrpSpPr/>
          <p:nvPr/>
        </p:nvGrpSpPr>
        <p:grpSpPr bwMode="auto">
          <a:xfrm>
            <a:off x="398622" y="1199039"/>
            <a:ext cx="2575322" cy="2405063"/>
            <a:chOff x="0" y="0"/>
            <a:chExt cx="2403" cy="2404"/>
          </a:xfrm>
        </p:grpSpPr>
        <p:pic>
          <p:nvPicPr>
            <p:cNvPr id="8214" name="对象 10250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2403" cy="2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15" name="文本框 10251"/>
            <p:cNvSpPr txBox="1">
              <a:spLocks noChangeArrowheads="1"/>
            </p:cNvSpPr>
            <p:nvPr/>
          </p:nvSpPr>
          <p:spPr bwMode="auto">
            <a:xfrm>
              <a:off x="771" y="725"/>
              <a:ext cx="862" cy="11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7200" b="1" dirty="0">
                  <a:solidFill>
                    <a:schemeClr val="accent2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美</a:t>
              </a:r>
              <a:endParaRPr lang="zh-CN" altLang="en-US" sz="7200" b="1" dirty="0">
                <a:solidFill>
                  <a:schemeClr val="accent2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0" name="组合 10252"/>
          <p:cNvGrpSpPr/>
          <p:nvPr/>
        </p:nvGrpSpPr>
        <p:grpSpPr bwMode="auto">
          <a:xfrm>
            <a:off x="5109686" y="1705560"/>
            <a:ext cx="971550" cy="910085"/>
            <a:chOff x="0" y="103"/>
            <a:chExt cx="952" cy="850"/>
          </a:xfrm>
        </p:grpSpPr>
        <p:sp>
          <p:nvSpPr>
            <p:cNvPr id="8212" name="椭圆 10253"/>
            <p:cNvSpPr>
              <a:spLocks noChangeArrowheads="1"/>
            </p:cNvSpPr>
            <p:nvPr/>
          </p:nvSpPr>
          <p:spPr bwMode="auto">
            <a:xfrm>
              <a:off x="0" y="103"/>
              <a:ext cx="952" cy="850"/>
            </a:xfrm>
            <a:prstGeom prst="ellipse">
              <a:avLst/>
            </a:prstGeom>
            <a:gradFill rotWithShape="1">
              <a:gsLst>
                <a:gs pos="0">
                  <a:schemeClr val="accent1"/>
                </a:gs>
                <a:gs pos="100000">
                  <a:srgbClr val="576869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pPr eaLnBrk="1" hangingPunct="1"/>
              <a:endParaRPr lang="zh-CN" altLang="en-US" sz="1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8213" name="文本框 10254"/>
            <p:cNvSpPr txBox="1">
              <a:spLocks noChangeArrowheads="1"/>
            </p:cNvSpPr>
            <p:nvPr/>
          </p:nvSpPr>
          <p:spPr bwMode="auto">
            <a:xfrm>
              <a:off x="188" y="203"/>
              <a:ext cx="453" cy="6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6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日</a:t>
              </a:r>
              <a:endParaRPr lang="zh-CN" altLang="en-US" sz="36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2" name="组合 10255"/>
          <p:cNvGrpSpPr/>
          <p:nvPr/>
        </p:nvGrpSpPr>
        <p:grpSpPr bwMode="auto">
          <a:xfrm>
            <a:off x="4134326" y="1746405"/>
            <a:ext cx="1124426" cy="1029021"/>
            <a:chOff x="0" y="144"/>
            <a:chExt cx="1179" cy="1036"/>
          </a:xfrm>
        </p:grpSpPr>
        <p:sp>
          <p:nvSpPr>
            <p:cNvPr id="8210" name="椭圆 10256"/>
            <p:cNvSpPr>
              <a:spLocks noChangeArrowheads="1"/>
            </p:cNvSpPr>
            <p:nvPr/>
          </p:nvSpPr>
          <p:spPr bwMode="auto">
            <a:xfrm>
              <a:off x="0" y="144"/>
              <a:ext cx="1179" cy="1036"/>
            </a:xfrm>
            <a:prstGeom prst="ellipse">
              <a:avLst/>
            </a:prstGeom>
            <a:gradFill rotWithShape="1">
              <a:gsLst>
                <a:gs pos="0">
                  <a:srgbClr val="FF3300"/>
                </a:gs>
                <a:gs pos="100000">
                  <a:srgbClr val="7618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pPr eaLnBrk="1" hangingPunct="1"/>
              <a:endParaRPr lang="zh-CN" altLang="en-US" sz="1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8211" name="文本框 10257"/>
            <p:cNvSpPr txBox="1">
              <a:spLocks noChangeArrowheads="1"/>
            </p:cNvSpPr>
            <p:nvPr/>
          </p:nvSpPr>
          <p:spPr bwMode="auto">
            <a:xfrm>
              <a:off x="209" y="252"/>
              <a:ext cx="771" cy="7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45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中</a:t>
              </a:r>
              <a:endParaRPr lang="zh-CN" altLang="en-US" sz="45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3" name="组合 10258"/>
          <p:cNvGrpSpPr/>
          <p:nvPr/>
        </p:nvGrpSpPr>
        <p:grpSpPr bwMode="auto">
          <a:xfrm>
            <a:off x="3138012" y="1906272"/>
            <a:ext cx="1182291" cy="1127522"/>
            <a:chOff x="0" y="0"/>
            <a:chExt cx="1089" cy="1043"/>
          </a:xfrm>
        </p:grpSpPr>
        <p:sp>
          <p:nvSpPr>
            <p:cNvPr id="8208" name="椭圆 10259"/>
            <p:cNvSpPr>
              <a:spLocks noChangeArrowheads="1"/>
            </p:cNvSpPr>
            <p:nvPr/>
          </p:nvSpPr>
          <p:spPr bwMode="auto">
            <a:xfrm>
              <a:off x="0" y="0"/>
              <a:ext cx="1089" cy="1043"/>
            </a:xfrm>
            <a:prstGeom prst="ellipse">
              <a:avLst/>
            </a:prstGeom>
            <a:gradFill rotWithShape="1">
              <a:gsLst>
                <a:gs pos="0">
                  <a:schemeClr val="accent2"/>
                </a:gs>
                <a:gs pos="100000">
                  <a:srgbClr val="181847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pPr eaLnBrk="1" hangingPunct="1"/>
              <a:endParaRPr lang="zh-CN" altLang="en-US" sz="1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8209" name="文本框 10260"/>
            <p:cNvSpPr txBox="1">
              <a:spLocks noChangeArrowheads="1"/>
            </p:cNvSpPr>
            <p:nvPr/>
          </p:nvSpPr>
          <p:spPr bwMode="auto">
            <a:xfrm>
              <a:off x="272" y="227"/>
              <a:ext cx="635" cy="5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36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俄</a:t>
              </a:r>
              <a:endParaRPr lang="zh-CN" altLang="en-US" sz="36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4" name="组合 10261"/>
          <p:cNvGrpSpPr/>
          <p:nvPr/>
        </p:nvGrpSpPr>
        <p:grpSpPr bwMode="auto">
          <a:xfrm>
            <a:off x="4608671" y="651828"/>
            <a:ext cx="1236449" cy="1125379"/>
            <a:chOff x="0" y="0"/>
            <a:chExt cx="1013" cy="1089"/>
          </a:xfrm>
        </p:grpSpPr>
        <p:sp>
          <p:nvSpPr>
            <p:cNvPr id="8206" name="椭圆 10262"/>
            <p:cNvSpPr>
              <a:spLocks noChangeArrowheads="1"/>
            </p:cNvSpPr>
            <p:nvPr/>
          </p:nvSpPr>
          <p:spPr bwMode="auto">
            <a:xfrm>
              <a:off x="0" y="0"/>
              <a:ext cx="1013" cy="1089"/>
            </a:xfrm>
            <a:prstGeom prst="ellipse">
              <a:avLst/>
            </a:prstGeom>
            <a:gradFill rotWithShape="1">
              <a:gsLst>
                <a:gs pos="0">
                  <a:srgbClr val="33CC33"/>
                </a:gs>
                <a:gs pos="100000">
                  <a:srgbClr val="185E18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pPr eaLnBrk="1" hangingPunct="1"/>
              <a:endParaRPr lang="zh-CN" altLang="en-US" sz="1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8207" name="文本框 10263"/>
            <p:cNvSpPr txBox="1">
              <a:spLocks noChangeArrowheads="1"/>
            </p:cNvSpPr>
            <p:nvPr/>
          </p:nvSpPr>
          <p:spPr bwMode="auto">
            <a:xfrm>
              <a:off x="81" y="288"/>
              <a:ext cx="866" cy="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en-US" sz="3000" b="1" dirty="0">
                  <a:solidFill>
                    <a:srgbClr val="FF33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欧盟</a:t>
              </a:r>
              <a:endParaRPr lang="zh-CN" altLang="en-US" sz="3000" b="1" dirty="0">
                <a:solidFill>
                  <a:srgbClr val="FF33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58153" y="2848293"/>
            <a:ext cx="5576888" cy="1518285"/>
            <a:chOff x="3650" y="6120"/>
            <a:chExt cx="11710" cy="3188"/>
          </a:xfrm>
        </p:grpSpPr>
        <p:grpSp>
          <p:nvGrpSpPr>
            <p:cNvPr id="3" name="组合 10242"/>
            <p:cNvGrpSpPr/>
            <p:nvPr/>
          </p:nvGrpSpPr>
          <p:grpSpPr bwMode="auto">
            <a:xfrm>
              <a:off x="3650" y="6120"/>
              <a:ext cx="11710" cy="3188"/>
              <a:chOff x="98" y="41"/>
              <a:chExt cx="4680" cy="1275"/>
            </a:xfrm>
          </p:grpSpPr>
          <p:grpSp>
            <p:nvGrpSpPr>
              <p:cNvPr id="8216" name="组合 10243"/>
              <p:cNvGrpSpPr/>
              <p:nvPr/>
            </p:nvGrpSpPr>
            <p:grpSpPr bwMode="auto">
              <a:xfrm>
                <a:off x="117" y="64"/>
                <a:ext cx="4661" cy="1252"/>
                <a:chOff x="0" y="0"/>
                <a:chExt cx="4661" cy="1252"/>
              </a:xfrm>
            </p:grpSpPr>
            <p:sp>
              <p:nvSpPr>
                <p:cNvPr id="8219" name="流程图: 摘录 10244"/>
                <p:cNvSpPr>
                  <a:spLocks noChangeArrowheads="1"/>
                </p:cNvSpPr>
                <p:nvPr/>
              </p:nvSpPr>
              <p:spPr bwMode="auto">
                <a:xfrm>
                  <a:off x="2105" y="798"/>
                  <a:ext cx="499" cy="454"/>
                </a:xfrm>
                <a:prstGeom prst="flowChartExtract">
                  <a:avLst/>
                </a:prstGeom>
                <a:gradFill rotWithShape="1">
                  <a:gsLst>
                    <a:gs pos="0">
                      <a:srgbClr val="FFBF00"/>
                    </a:gs>
                    <a:gs pos="10001">
                      <a:srgbClr val="F27300"/>
                    </a:gs>
                    <a:gs pos="25000">
                      <a:srgbClr val="8F0040"/>
                    </a:gs>
                    <a:gs pos="50000">
                      <a:srgbClr val="400040"/>
                    </a:gs>
                    <a:gs pos="80000">
                      <a:srgbClr val="000040"/>
                    </a:gs>
                    <a:gs pos="100000">
                      <a:srgbClr val="000000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</a:ln>
              </p:spPr>
              <p:txBody>
                <a:bodyPr/>
                <a:lstStyle/>
                <a:p>
                  <a:pPr eaLnBrk="1" hangingPunct="1"/>
                  <a:endParaRPr lang="zh-CN" altLang="en-US" sz="100" dirty="0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220" name="立方体 10245"/>
                <p:cNvSpPr>
                  <a:spLocks noChangeArrowheads="1"/>
                </p:cNvSpPr>
                <p:nvPr/>
              </p:nvSpPr>
              <p:spPr bwMode="auto">
                <a:xfrm rot="-760466">
                  <a:off x="0" y="503"/>
                  <a:ext cx="2448" cy="544"/>
                </a:xfrm>
                <a:prstGeom prst="cube">
                  <a:avLst>
                    <a:gd name="adj" fmla="val 25000"/>
                  </a:avLst>
                </a:prstGeom>
                <a:gradFill rotWithShape="1">
                  <a:gsLst>
                    <a:gs pos="0">
                      <a:schemeClr val="accent2"/>
                    </a:gs>
                    <a:gs pos="100000">
                      <a:srgbClr val="181847"/>
                    </a:gs>
                  </a:gsLst>
                  <a:lin ang="5400000" scaled="1"/>
                </a:gradFill>
                <a:ln w="9525">
                  <a:solidFill>
                    <a:schemeClr val="tx1"/>
                  </a:solidFill>
                  <a:miter lim="800000"/>
                </a:ln>
              </p:spPr>
              <p:txBody>
                <a:bodyPr/>
                <a:lstStyle/>
                <a:p>
                  <a:pPr eaLnBrk="1" hangingPunct="1"/>
                  <a:endParaRPr lang="zh-CN" altLang="en-US" sz="100" dirty="0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  <p:sp>
              <p:nvSpPr>
                <p:cNvPr id="8221" name="立方体 10246"/>
                <p:cNvSpPr>
                  <a:spLocks noChangeArrowheads="1"/>
                </p:cNvSpPr>
                <p:nvPr/>
              </p:nvSpPr>
              <p:spPr bwMode="auto">
                <a:xfrm rot="-760466">
                  <a:off x="2257" y="0"/>
                  <a:ext cx="2404" cy="544"/>
                </a:xfrm>
                <a:prstGeom prst="cube">
                  <a:avLst>
                    <a:gd name="adj" fmla="val 25000"/>
                  </a:avLst>
                </a:prstGeom>
                <a:solidFill>
                  <a:srgbClr val="CC3300"/>
                </a:solidFill>
                <a:ln w="9525">
                  <a:solidFill>
                    <a:schemeClr val="tx1"/>
                  </a:solidFill>
                  <a:miter lim="800000"/>
                </a:ln>
              </p:spPr>
              <p:txBody>
                <a:bodyPr/>
                <a:lstStyle/>
                <a:p>
                  <a:pPr eaLnBrk="1" hangingPunct="1"/>
                  <a:endParaRPr lang="zh-CN" altLang="en-US" sz="100" dirty="0">
                    <a:latin typeface="黑体" panose="02010609060101010101" pitchFamily="49" charset="-122"/>
                    <a:ea typeface="黑体" panose="02010609060101010101" pitchFamily="49" charset="-122"/>
                  </a:endParaRPr>
                </a:p>
              </p:txBody>
            </p:sp>
          </p:grpSp>
          <p:sp>
            <p:nvSpPr>
              <p:cNvPr id="8217" name="流程图: 直接访问存储器 10247"/>
              <p:cNvSpPr>
                <a:spLocks noChangeArrowheads="1"/>
              </p:cNvSpPr>
              <p:nvPr/>
            </p:nvSpPr>
            <p:spPr bwMode="auto">
              <a:xfrm rot="-6148246">
                <a:off x="1176" y="-505"/>
                <a:ext cx="128" cy="2284"/>
              </a:xfrm>
              <a:prstGeom prst="flowChartMagneticDrum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/>
              <a:lstStyle/>
              <a:p>
                <a:pPr eaLnBrk="1" hangingPunct="1"/>
                <a:endParaRPr lang="zh-CN" altLang="en-US" sz="10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8218" name="流程图: 直接访问存储器 10248"/>
              <p:cNvSpPr>
                <a:spLocks noChangeArrowheads="1"/>
              </p:cNvSpPr>
              <p:nvPr/>
            </p:nvSpPr>
            <p:spPr bwMode="auto">
              <a:xfrm rot="-6162323">
                <a:off x="3438" y="-981"/>
                <a:ext cx="146" cy="2190"/>
              </a:xfrm>
              <a:prstGeom prst="flowChartMagneticDrum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round/>
              </a:ln>
            </p:spPr>
            <p:txBody>
              <a:bodyPr/>
              <a:lstStyle/>
              <a:p>
                <a:pPr eaLnBrk="1" hangingPunct="1"/>
                <a:endParaRPr lang="zh-CN" altLang="en-US" sz="10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8200" name="文本框 10264"/>
            <p:cNvSpPr txBox="1">
              <a:spLocks noChangeArrowheads="1"/>
            </p:cNvSpPr>
            <p:nvPr/>
          </p:nvSpPr>
          <p:spPr bwMode="auto">
            <a:xfrm rot="-828302">
              <a:off x="5951" y="7888"/>
              <a:ext cx="1618" cy="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zh-CN" altLang="en-US" sz="2100" b="1" dirty="0">
                  <a:solidFill>
                    <a:srgbClr val="FFFF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一超</a:t>
              </a:r>
              <a:endParaRPr lang="zh-CN" altLang="en-US" sz="21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8201" name="文本框 10265"/>
            <p:cNvSpPr txBox="1">
              <a:spLocks noChangeArrowheads="1"/>
            </p:cNvSpPr>
            <p:nvPr/>
          </p:nvSpPr>
          <p:spPr bwMode="auto">
            <a:xfrm rot="-735886">
              <a:off x="11618" y="6562"/>
              <a:ext cx="1863" cy="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zh-CN" altLang="en-US" sz="2100" b="1" dirty="0">
                  <a:solidFill>
                    <a:srgbClr val="FFFF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多强</a:t>
              </a:r>
              <a:endParaRPr lang="zh-CN" altLang="en-US" sz="2100" b="1" dirty="0">
                <a:solidFill>
                  <a:srgbClr val="FFFF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3379946" y="871379"/>
            <a:ext cx="1286351" cy="1034891"/>
            <a:chOff x="9785" y="1969"/>
            <a:chExt cx="2701" cy="2173"/>
          </a:xfrm>
        </p:grpSpPr>
        <p:sp>
          <p:nvSpPr>
            <p:cNvPr id="29" name="椭圆 28"/>
            <p:cNvSpPr>
              <a:spLocks noChangeArrowheads="1"/>
            </p:cNvSpPr>
            <p:nvPr/>
          </p:nvSpPr>
          <p:spPr bwMode="auto">
            <a:xfrm>
              <a:off x="9898" y="1969"/>
              <a:ext cx="2529" cy="2173"/>
            </a:xfrm>
            <a:prstGeom prst="ellipse">
              <a:avLst/>
            </a:prstGeom>
            <a:gradFill rotWithShape="1">
              <a:gsLst>
                <a:gs pos="0">
                  <a:srgbClr val="000082"/>
                </a:gs>
                <a:gs pos="13000">
                  <a:srgbClr val="0047FF"/>
                </a:gs>
                <a:gs pos="28000">
                  <a:srgbClr val="000082"/>
                </a:gs>
                <a:gs pos="42999">
                  <a:srgbClr val="0047FF"/>
                </a:gs>
                <a:gs pos="58000">
                  <a:srgbClr val="000082"/>
                </a:gs>
                <a:gs pos="72000">
                  <a:srgbClr val="0047FF"/>
                </a:gs>
                <a:gs pos="87000">
                  <a:srgbClr val="000082"/>
                </a:gs>
                <a:gs pos="100000">
                  <a:srgbClr val="0047FF"/>
                </a:gs>
              </a:gsLst>
              <a:lin ang="5400000"/>
            </a:gra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algn="ctr">
                <a:buFont typeface="Arial" panose="020B0604020202020204" pitchFamily="34" charset="0"/>
                <a:buNone/>
              </a:pPr>
              <a:endParaRPr lang="zh-CN" altLang="zh-CN" sz="2100" b="1">
                <a:solidFill>
                  <a:schemeClr val="bg1"/>
                </a:solidFill>
                <a:ea typeface="黑体" panose="02010609060101010101" pitchFamily="49" charset="-122"/>
              </a:endParaRPr>
            </a:p>
          </p:txBody>
        </p:sp>
        <p:sp>
          <p:nvSpPr>
            <p:cNvPr id="15" name="文本框 11297"/>
            <p:cNvSpPr txBox="1">
              <a:spLocks noChangeArrowheads="1"/>
            </p:cNvSpPr>
            <p:nvPr/>
          </p:nvSpPr>
          <p:spPr bwMode="auto">
            <a:xfrm>
              <a:off x="9785" y="2304"/>
              <a:ext cx="2701" cy="15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21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广大发展中国家</a:t>
              </a:r>
              <a:endParaRPr lang="zh-CN" altLang="en-US" sz="21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33" name="文本框 8"/>
          <p:cNvSpPr txBox="1"/>
          <p:nvPr/>
        </p:nvSpPr>
        <p:spPr>
          <a:xfrm>
            <a:off x="6071206" y="920851"/>
            <a:ext cx="3037298" cy="3753826"/>
          </a:xfrm>
          <a:prstGeom prst="wedgeRoundRectCallout">
            <a:avLst>
              <a:gd name="adj1" fmla="val -62076"/>
              <a:gd name="adj2" fmla="val -32903"/>
              <a:gd name="adj3" fmla="val 16667"/>
            </a:avLst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just" defTabSz="914400">
              <a:lnSpc>
                <a:spcPct val="130000"/>
              </a:lnSpc>
              <a:spcBef>
                <a:spcPts val="0"/>
              </a:spcBef>
              <a:buClrTx/>
              <a:buSzTx/>
              <a:buFontTx/>
            </a:pPr>
            <a:r>
              <a:rPr lang="zh-CN" sz="2400" b="1" dirty="0">
                <a:solidFill>
                  <a:srgbClr val="0000FF"/>
                </a:solidFill>
                <a:latin typeface="Calibri" panose="020F0502020204030204" charset="0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当今世界格局</a:t>
            </a:r>
            <a:r>
              <a:rPr lang="zh-CN" sz="2400" b="1" dirty="0" smtClean="0">
                <a:solidFill>
                  <a:srgbClr val="0000FF"/>
                </a:solidFill>
                <a:latin typeface="Calibri" panose="020F0502020204030204" charset="0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：</a:t>
            </a:r>
            <a:endParaRPr lang="en-US" altLang="zh-CN" sz="2400" b="1" dirty="0" smtClean="0">
              <a:solidFill>
                <a:srgbClr val="0000FF"/>
              </a:solidFill>
              <a:latin typeface="Calibri" panose="020F0502020204030204" charset="0"/>
              <a:ea typeface="黑体" panose="02010609060101010101" pitchFamily="49" charset="-122"/>
              <a:cs typeface="微软雅黑" panose="020B0503020204020204" charset="-122"/>
              <a:sym typeface="+mn-ea"/>
            </a:endParaRPr>
          </a:p>
          <a:p>
            <a:pPr lvl="0" algn="just" defTabSz="914400">
              <a:lnSpc>
                <a:spcPct val="130000"/>
              </a:lnSpc>
              <a:spcBef>
                <a:spcPts val="0"/>
              </a:spcBef>
              <a:buClrTx/>
              <a:buSzTx/>
              <a:buFontTx/>
            </a:pPr>
            <a:r>
              <a:rPr sz="2400" b="1" dirty="0" err="1" smtClean="0"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暂时形成</a:t>
            </a:r>
            <a:r>
              <a:rPr sz="2400" b="1" dirty="0" err="1"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“</a:t>
            </a:r>
            <a:r>
              <a:rPr sz="2400" b="1" dirty="0" err="1">
                <a:solidFill>
                  <a:srgbClr val="FF0000"/>
                </a:solidFill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一超多强</a:t>
            </a:r>
            <a:r>
              <a:rPr sz="2400" b="1" dirty="0" err="1"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”的局面，</a:t>
            </a:r>
            <a:r>
              <a:rPr sz="2400" b="1" dirty="0" err="1">
                <a:solidFill>
                  <a:srgbClr val="FF0000"/>
                </a:solidFill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朝着多极化方向发展</a:t>
            </a:r>
            <a:r>
              <a:rPr sz="2400" b="1" dirty="0" err="1"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，但是一个新的相对稳定的世界格局</a:t>
            </a:r>
            <a:r>
              <a:rPr sz="2400" b="1" dirty="0" err="1">
                <a:solidFill>
                  <a:srgbClr val="FF0000"/>
                </a:solidFill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尚未定型</a:t>
            </a:r>
            <a:r>
              <a:rPr sz="2400" b="1" dirty="0"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。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ldLvl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>
            <p:custDataLst>
              <p:tags r:id="rId1"/>
            </p:custDataLst>
          </p:nvPr>
        </p:nvSpPr>
        <p:spPr>
          <a:xfrm>
            <a:off x="285115" y="704215"/>
            <a:ext cx="8602980" cy="4131945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 dirty="0">
              <a:ea typeface="黑体" panose="02010609060101010101" pitchFamily="49" charset="-122"/>
            </a:endParaRPr>
          </a:p>
        </p:txBody>
      </p:sp>
      <p:sp>
        <p:nvSpPr>
          <p:cNvPr id="5" name="TextBox 10"/>
          <p:cNvSpPr txBox="1"/>
          <p:nvPr>
            <p:custDataLst>
              <p:tags r:id="rId2"/>
            </p:custDataLst>
          </p:nvPr>
        </p:nvSpPr>
        <p:spPr>
          <a:xfrm>
            <a:off x="556895" y="774804"/>
            <a:ext cx="5546725" cy="46166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三、建立国际新秩序的努力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sp>
        <p:nvSpPr>
          <p:cNvPr id="29699" name="文本框 1"/>
          <p:cNvSpPr txBox="1"/>
          <p:nvPr>
            <p:custDataLst>
              <p:tags r:id="rId3"/>
            </p:custDataLst>
          </p:nvPr>
        </p:nvSpPr>
        <p:spPr>
          <a:xfrm>
            <a:off x="1013312" y="2892092"/>
            <a:ext cx="1524000" cy="46037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 anchor="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 2" panose="05020102010507070707" pitchFamily="18" charset="2"/>
              <a:buChar char="¡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fontAlgn="auto" hangingPunct="1">
              <a:spcBef>
                <a:spcPts val="0"/>
              </a:spcBef>
              <a:buClrTx/>
              <a:buSzTx/>
              <a:buFontTx/>
              <a:buNone/>
            </a:pPr>
            <a:r>
              <a:rPr sz="2400" b="1" dirty="0" err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意义</a:t>
            </a:r>
            <a:r>
              <a:rPr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：</a:t>
            </a:r>
            <a:endParaRPr sz="2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4" name="文本框 2"/>
          <p:cNvSpPr txBox="1"/>
          <p:nvPr>
            <p:custDataLst>
              <p:tags r:id="rId4"/>
            </p:custDataLst>
          </p:nvPr>
        </p:nvSpPr>
        <p:spPr>
          <a:xfrm>
            <a:off x="1013312" y="2309812"/>
            <a:ext cx="1676400" cy="46037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 anchor="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 2" panose="05020102010507070707" pitchFamily="18" charset="2"/>
              <a:buChar char="¡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fontAlgn="auto" hangingPunct="1">
              <a:spcBef>
                <a:spcPts val="0"/>
              </a:spcBef>
              <a:buClrTx/>
              <a:buSzTx/>
              <a:buFontTx/>
              <a:buNone/>
            </a:pPr>
            <a:r>
              <a:rPr sz="2400" b="1" dirty="0" err="1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时间</a:t>
            </a:r>
            <a:r>
              <a:rPr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：</a:t>
            </a:r>
            <a:endParaRPr sz="24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6" name="矩形 5"/>
          <p:cNvSpPr/>
          <p:nvPr>
            <p:custDataLst>
              <p:tags r:id="rId5"/>
            </p:custDataLst>
          </p:nvPr>
        </p:nvSpPr>
        <p:spPr>
          <a:xfrm>
            <a:off x="1995637" y="2321182"/>
            <a:ext cx="2345514" cy="46166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lstStyle/>
          <a:p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1961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年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正式成立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sp>
        <p:nvSpPr>
          <p:cNvPr id="8" name="矩形 7"/>
          <p:cNvSpPr/>
          <p:nvPr>
            <p:custDataLst>
              <p:tags r:id="rId6"/>
            </p:custDataLst>
          </p:nvPr>
        </p:nvSpPr>
        <p:spPr>
          <a:xfrm>
            <a:off x="1990407" y="2839883"/>
            <a:ext cx="4520579" cy="1532727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标志着广大发展中国家已经成为国际政治舞台上一支重要的力量，冲击着两极格局。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300192" y="979394"/>
            <a:ext cx="2452399" cy="3121210"/>
            <a:chOff x="10102" y="1578"/>
            <a:chExt cx="6860" cy="8786"/>
          </a:xfrm>
        </p:grpSpPr>
        <p:pic>
          <p:nvPicPr>
            <p:cNvPr id="3" name="图片 2"/>
            <p:cNvPicPr>
              <a:picLocks noChangeAspect="1" noChangeArrowheads="1"/>
            </p:cNvPicPr>
            <p:nvPr>
              <p:custDataLst>
                <p:tags r:id="rId7"/>
              </p:custDataLst>
            </p:nvPr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034" t="3037" r="6889" b="6702"/>
            <a:stretch>
              <a:fillRect/>
            </a:stretch>
          </p:blipFill>
          <p:spPr bwMode="auto">
            <a:xfrm>
              <a:off x="11303" y="5998"/>
              <a:ext cx="4458" cy="43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" name="Picture 6" descr="不结盟运动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0" cstate="print"/>
            <a:stretch>
              <a:fillRect/>
            </a:stretch>
          </p:blipFill>
          <p:spPr>
            <a:xfrm>
              <a:off x="10102" y="1578"/>
              <a:ext cx="6860" cy="3903"/>
            </a:xfrm>
            <a:prstGeom prst="rect">
              <a:avLst/>
            </a:prstGeom>
            <a:noFill/>
            <a:ln w="9525">
              <a:noFill/>
            </a:ln>
          </p:spPr>
        </p:pic>
      </p:grpSp>
      <p:sp>
        <p:nvSpPr>
          <p:cNvPr id="10" name="文本框 2"/>
          <p:cNvSpPr txBox="1"/>
          <p:nvPr>
            <p:custDataLst>
              <p:tags r:id="rId11"/>
            </p:custDataLst>
          </p:nvPr>
        </p:nvSpPr>
        <p:spPr>
          <a:xfrm>
            <a:off x="650557" y="1742293"/>
            <a:ext cx="2679700" cy="46037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 anchor="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 2" panose="05020102010507070707" pitchFamily="18" charset="2"/>
              <a:buChar char="¡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fontAlgn="auto" hangingPunct="1">
              <a:spcBef>
                <a:spcPts val="0"/>
              </a:spcBef>
              <a:buClrTx/>
              <a:buSzTx/>
              <a:buFontTx/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2</a:t>
            </a:r>
            <a:r>
              <a:rPr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.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不结盟运动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34" name="文本框 8"/>
          <p:cNvSpPr txBox="1"/>
          <p:nvPr>
            <p:custDataLst>
              <p:tags r:id="rId12"/>
            </p:custDataLst>
          </p:nvPr>
        </p:nvSpPr>
        <p:spPr>
          <a:xfrm>
            <a:off x="4499992" y="847939"/>
            <a:ext cx="4323815" cy="1908295"/>
          </a:xfrm>
          <a:prstGeom prst="roundRect">
            <a:avLst>
              <a:gd name="adj" fmla="val 10207"/>
            </a:avLst>
          </a:prstGeom>
          <a:solidFill>
            <a:schemeClr val="bg1"/>
          </a:solidFill>
          <a:ln w="57150">
            <a:solidFill>
              <a:schemeClr val="bg1">
                <a:lumMod val="65000"/>
              </a:schemeClr>
            </a:solidFill>
          </a:ln>
        </p:spPr>
        <p:txBody>
          <a:bodyPr wrap="square" anchor="t">
            <a:spAutoFit/>
          </a:bodyPr>
          <a:lstStyle/>
          <a:p>
            <a:pPr lvl="0" algn="just" defTabSz="914400">
              <a:lnSpc>
                <a:spcPct val="105000"/>
              </a:lnSpc>
            </a:pPr>
            <a:r>
              <a:rPr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1961年不结盟运动在其宣言中说：</a:t>
            </a:r>
            <a:r>
              <a:rPr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“我们一开始就坚持</a:t>
            </a:r>
            <a:r>
              <a:rPr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反对集团政策和外国统治</a:t>
            </a:r>
            <a:r>
              <a:rPr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，</a:t>
            </a:r>
            <a:r>
              <a:rPr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反对一切形式的政治和经济霸权</a:t>
            </a:r>
            <a:r>
              <a:rPr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，而主张每一个国家拥有自由、独立和自主发展的权利。我们从来不同意充当任何人的橡皮图章或后备军。”</a:t>
            </a:r>
            <a:endParaRPr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6" name="文本框 2"/>
          <p:cNvSpPr txBox="1"/>
          <p:nvPr>
            <p:custDataLst>
              <p:tags r:id="rId13"/>
            </p:custDataLst>
          </p:nvPr>
        </p:nvSpPr>
        <p:spPr>
          <a:xfrm>
            <a:off x="625480" y="4299941"/>
            <a:ext cx="7927638" cy="46166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 anchor="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 2" panose="05020102010507070707" pitchFamily="18" charset="2"/>
              <a:buChar char="¡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fontAlgn="auto" hangingPunct="1">
              <a:spcBef>
                <a:spcPts val="0"/>
              </a:spcBef>
              <a:buClrTx/>
              <a:buSzTx/>
              <a:buFontTx/>
              <a:buNone/>
            </a:pPr>
            <a:r>
              <a:rPr 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3</a:t>
            </a:r>
            <a:r>
              <a:rPr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.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七十七国集团：</a:t>
            </a:r>
            <a:r>
              <a:rPr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1964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年</a:t>
            </a:r>
            <a:r>
              <a:rPr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——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建立新的国际经济秩序</a:t>
            </a:r>
            <a:endParaRPr lang="zh-CN" altLang="en-US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2" name="TextBox 11"/>
          <p:cNvSpPr txBox="1"/>
          <p:nvPr>
            <p:custDataLst>
              <p:tags r:id="rId14"/>
            </p:custDataLst>
          </p:nvPr>
        </p:nvSpPr>
        <p:spPr>
          <a:xfrm>
            <a:off x="661017" y="1257957"/>
            <a:ext cx="2669240" cy="46037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 anchor="t">
            <a:spAutoFit/>
          </a:bodyPr>
          <a:lstStyle>
            <a:defPPr>
              <a:defRPr lang="en-US"/>
            </a:defPPr>
            <a:lvl1pPr lvl="0" indent="0" fontAlgn="auto"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 sz="2800" b="1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Ø"/>
              <a:defRPr sz="2800"/>
            </a:lvl2pPr>
            <a:lvl3pPr marL="1143000" lvl="2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¡"/>
              <a:defRPr sz="2400"/>
            </a:lvl3pPr>
            <a:lvl4pPr marL="1600200" lvl="3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/>
            </a:lvl4pPr>
            <a:lvl5pPr marL="2057400" lvl="4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 2" panose="05020102010507070707" pitchFamily="18" charset="2"/>
              <a:buChar char="¡"/>
              <a:defRPr sz="2000"/>
            </a:lvl5pPr>
          </a:lstStyle>
          <a:p>
            <a:r>
              <a:rPr lang="en-US" altLang="zh-CN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万隆会议</a:t>
            </a:r>
            <a:endParaRPr lang="zh-CN" altLang="en-US" sz="2400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1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 bldLvl="0"/>
      <p:bldP spid="4" grpId="0" bldLvl="0"/>
      <p:bldP spid="6" grpId="0"/>
      <p:bldP spid="8" grpId="0"/>
      <p:bldP spid="10" grpId="0" bldLvl="0"/>
      <p:bldP spid="34" grpId="0" bldLvl="0" animBg="1"/>
      <p:bldP spid="16" grpId="0" bldLvl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>
            <p:custDataLst>
              <p:tags r:id="rId1"/>
            </p:custDataLst>
          </p:nvPr>
        </p:nvSpPr>
        <p:spPr>
          <a:xfrm>
            <a:off x="285115" y="704215"/>
            <a:ext cx="8602980" cy="4131945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 dirty="0"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611560" y="1211178"/>
            <a:ext cx="7709738" cy="1875513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①主张平等互信、包容互鉴、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合作共赢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的精神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②走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和平发展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道路，坚持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独立自主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的和平外交政策。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③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反对霸权主义和强权政治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，绝不干涉他国内政。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④构建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人类命运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共同体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文本框 2"/>
          <p:cNvSpPr txBox="1"/>
          <p:nvPr>
            <p:custDataLst>
              <p:tags r:id="rId3"/>
            </p:custDataLst>
          </p:nvPr>
        </p:nvSpPr>
        <p:spPr>
          <a:xfrm>
            <a:off x="611560" y="771550"/>
            <a:ext cx="4134485" cy="461665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 anchor="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 2" panose="05020102010507070707" pitchFamily="18" charset="2"/>
              <a:buChar char="¡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eaLnBrk="1" fontAlgn="auto" hangingPunct="1">
              <a:spcBef>
                <a:spcPts val="0"/>
              </a:spcBef>
              <a:buClrTx/>
              <a:buNone/>
            </a:pP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中国主张和努力</a:t>
            </a:r>
            <a:endParaRPr lang="zh-CN" altLang="en-US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+mn-ea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403648" y="3173317"/>
            <a:ext cx="7021274" cy="1511910"/>
            <a:chOff x="1285" y="6979"/>
            <a:chExt cx="16123" cy="3440"/>
          </a:xfrm>
        </p:grpSpPr>
        <p:pic>
          <p:nvPicPr>
            <p:cNvPr id="35842" name="图片 44038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5" cstate="print"/>
            <a:stretch>
              <a:fillRect/>
            </a:stretch>
          </p:blipFill>
          <p:spPr>
            <a:xfrm>
              <a:off x="1285" y="6979"/>
              <a:ext cx="5274" cy="3439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5844" name="图片 44040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7" cstate="print"/>
            <a:stretch>
              <a:fillRect/>
            </a:stretch>
          </p:blipFill>
          <p:spPr>
            <a:xfrm>
              <a:off x="6924" y="6979"/>
              <a:ext cx="5013" cy="3440"/>
            </a:xfrm>
            <a:prstGeom prst="rect">
              <a:avLst/>
            </a:prstGeom>
            <a:noFill/>
            <a:ln w="9525">
              <a:noFill/>
            </a:ln>
          </p:spPr>
        </p:pic>
        <p:pic>
          <p:nvPicPr>
            <p:cNvPr id="35843" name="图片 44039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9" cstate="print"/>
            <a:stretch>
              <a:fillRect/>
            </a:stretch>
          </p:blipFill>
          <p:spPr>
            <a:xfrm>
              <a:off x="12320" y="6979"/>
              <a:ext cx="5089" cy="3440"/>
            </a:xfrm>
            <a:prstGeom prst="rect">
              <a:avLst/>
            </a:prstGeom>
            <a:noFill/>
            <a:ln w="9525">
              <a:noFill/>
            </a:ln>
          </p:spPr>
        </p:pic>
      </p:grp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ldLvl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539552" y="1045687"/>
            <a:ext cx="43030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冷战后的世界格局</a:t>
            </a:r>
            <a:endParaRPr lang="zh-CN" altLang="en-US" sz="28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2"/>
          <p:cNvSpPr txBox="1"/>
          <p:nvPr>
            <p:custDataLst>
              <p:tags r:id="rId2"/>
            </p:custDataLst>
          </p:nvPr>
        </p:nvSpPr>
        <p:spPr>
          <a:xfrm>
            <a:off x="1398306" y="814854"/>
            <a:ext cx="14746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总趋势：</a:t>
            </a:r>
            <a:endParaRPr lang="zh-CN" altLang="en-US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Box 3"/>
          <p:cNvSpPr txBox="1"/>
          <p:nvPr>
            <p:custDataLst>
              <p:tags r:id="rId3"/>
            </p:custDataLst>
          </p:nvPr>
        </p:nvSpPr>
        <p:spPr>
          <a:xfrm>
            <a:off x="2595069" y="814854"/>
            <a:ext cx="6162675" cy="808876"/>
          </a:xfrm>
          <a:prstGeom prst="rect">
            <a:avLst/>
          </a:prstGeom>
          <a:noFill/>
          <a:ln w="28575">
            <a:noFill/>
            <a:prstDash val="solid"/>
          </a:ln>
        </p:spPr>
        <p:txBody>
          <a:bodyPr wrap="square" rtlCol="0" anchor="t">
            <a:spAutoFit/>
          </a:bodyPr>
          <a:lstStyle>
            <a:defPPr>
              <a:defRPr lang="en-US"/>
            </a:defPPr>
            <a:lvl1pPr lvl="0" indent="0" fontAlgn="auto"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 sz="2800" b="1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Ø"/>
              <a:defRPr sz="2800"/>
            </a:lvl2pPr>
            <a:lvl3pPr marL="1143000" lvl="2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¡"/>
              <a:defRPr sz="2400"/>
            </a:lvl3pPr>
            <a:lvl4pPr marL="1600200" lvl="3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/>
            </a:lvl4pPr>
            <a:lvl5pPr marL="2057400" lvl="4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 2" panose="05020102010507070707" pitchFamily="18" charset="2"/>
              <a:buChar char="¡"/>
              <a:defRPr sz="2000"/>
            </a:lvl5pPr>
          </a:lstStyle>
          <a:p>
            <a:pPr>
              <a:lnSpc>
                <a:spcPct val="125000"/>
              </a:lnSpc>
            </a:pPr>
            <a:r>
              <a:rPr lang="zh-CN" altLang="en-US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走向缓和，</a:t>
            </a: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和平与发展成为时代的</a:t>
            </a:r>
            <a:r>
              <a:rPr lang="zh-CN" altLang="en-US" sz="20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主题；</a:t>
            </a:r>
            <a:endParaRPr lang="en-US" altLang="zh-CN" sz="20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25000"/>
              </a:lnSpc>
            </a:pPr>
            <a:r>
              <a:rPr lang="zh-CN" altLang="en-US" sz="20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仍然</a:t>
            </a:r>
            <a:r>
              <a:rPr lang="zh-CN" altLang="en-US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存在着很多矛盾冲突</a:t>
            </a:r>
            <a:r>
              <a:rPr lang="zh-CN" altLang="en-US" sz="20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  <a:r>
              <a:rPr lang="en-US" altLang="zh-CN" sz="20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(</a:t>
            </a:r>
            <a:r>
              <a:rPr lang="zh-CN" altLang="en-US" sz="20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霸权主义、地区冲突等</a:t>
            </a:r>
            <a:r>
              <a:rPr lang="en-US" altLang="zh-CN" sz="20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)</a:t>
            </a:r>
            <a:endParaRPr lang="en-US" altLang="zh-CN" sz="20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" name="TextBox 4"/>
          <p:cNvSpPr txBox="1"/>
          <p:nvPr>
            <p:custDataLst>
              <p:tags r:id="rId4"/>
            </p:custDataLst>
          </p:nvPr>
        </p:nvSpPr>
        <p:spPr>
          <a:xfrm>
            <a:off x="1391793" y="1820590"/>
            <a:ext cx="14746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政治格局：</a:t>
            </a:r>
            <a:endParaRPr lang="zh-CN" altLang="en-US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Box 5"/>
          <p:cNvSpPr txBox="1"/>
          <p:nvPr>
            <p:custDataLst>
              <p:tags r:id="rId5"/>
            </p:custDataLst>
          </p:nvPr>
        </p:nvSpPr>
        <p:spPr>
          <a:xfrm>
            <a:off x="2866489" y="1820590"/>
            <a:ext cx="6162040" cy="808876"/>
          </a:xfrm>
          <a:prstGeom prst="rect">
            <a:avLst/>
          </a:prstGeom>
          <a:noFill/>
          <a:ln w="28575">
            <a:noFill/>
            <a:prstDash val="solid"/>
          </a:ln>
        </p:spPr>
        <p:txBody>
          <a:bodyPr wrap="square" rtlCol="0" anchor="t">
            <a:spAutoFit/>
          </a:bodyPr>
          <a:lstStyle>
            <a:defPPr>
              <a:defRPr lang="en-US"/>
            </a:defPPr>
            <a:lvl1pPr lvl="0" indent="0" fontAlgn="auto"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 sz="2400" b="1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Ø"/>
              <a:defRPr sz="2800"/>
            </a:lvl2pPr>
            <a:lvl3pPr marL="1143000" lvl="2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¡"/>
              <a:defRPr sz="2400"/>
            </a:lvl3pPr>
            <a:lvl4pPr marL="1600200" lvl="3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/>
            </a:lvl4pPr>
            <a:lvl5pPr marL="2057400" lvl="4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 2" panose="05020102010507070707" pitchFamily="18" charset="2"/>
              <a:buChar char="¡"/>
              <a:defRPr sz="2000"/>
            </a:lvl5pPr>
          </a:lstStyle>
          <a:p>
            <a:pPr>
              <a:lnSpc>
                <a:spcPct val="125000"/>
              </a:lnSpc>
            </a:pPr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多极化趋势</a:t>
            </a:r>
            <a:r>
              <a:rPr lang="zh-CN" altLang="en-US" sz="20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（美国、欧盟</a:t>
            </a:r>
            <a:r>
              <a:rPr lang="zh-CN" altLang="en-US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、日本、中国、俄罗斯</a:t>
            </a:r>
            <a:r>
              <a:rPr lang="zh-CN" altLang="en-US" sz="20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endParaRPr lang="en-US" altLang="zh-CN" sz="20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125000"/>
              </a:lnSpc>
            </a:pPr>
            <a:r>
              <a:rPr lang="zh-CN" altLang="en-US" sz="20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发展中国家</a:t>
            </a:r>
            <a:r>
              <a:rPr lang="zh-CN" altLang="en-US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endParaRPr lang="zh-CN" altLang="en-US" sz="2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TextBox 6"/>
          <p:cNvSpPr txBox="1"/>
          <p:nvPr>
            <p:custDataLst>
              <p:tags r:id="rId6"/>
            </p:custDataLst>
          </p:nvPr>
        </p:nvSpPr>
        <p:spPr>
          <a:xfrm>
            <a:off x="1440293" y="2815401"/>
            <a:ext cx="14746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经济格局：</a:t>
            </a:r>
            <a:endParaRPr lang="zh-CN" altLang="en-US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/>
          <p:nvPr>
            <p:custDataLst>
              <p:tags r:id="rId7"/>
            </p:custDataLst>
          </p:nvPr>
        </p:nvSpPr>
        <p:spPr>
          <a:xfrm>
            <a:off x="2854424" y="2878286"/>
            <a:ext cx="6186170" cy="398780"/>
          </a:xfrm>
          <a:prstGeom prst="rect">
            <a:avLst/>
          </a:prstGeom>
          <a:noFill/>
          <a:ln w="28575">
            <a:noFill/>
            <a:prstDash val="solid"/>
          </a:ln>
        </p:spPr>
        <p:txBody>
          <a:bodyPr wrap="square" rtlCol="0" anchor="t">
            <a:spAutoFit/>
          </a:bodyPr>
          <a:lstStyle>
            <a:defPPr>
              <a:defRPr lang="en-US"/>
            </a:defPPr>
            <a:lvl1pPr lvl="0" indent="0" fontAlgn="auto"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 sz="2400" b="1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Ø"/>
              <a:defRPr sz="2800"/>
            </a:lvl2pPr>
            <a:lvl3pPr marL="1143000" lvl="2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¡"/>
              <a:defRPr sz="2400"/>
            </a:lvl3pPr>
            <a:lvl4pPr marL="1600200" lvl="3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/>
            </a:lvl4pPr>
            <a:lvl5pPr marL="2057400" lvl="4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 2" panose="05020102010507070707" pitchFamily="18" charset="2"/>
              <a:buChar char="¡"/>
              <a:defRPr sz="2000"/>
            </a:lvl5pPr>
          </a:lstStyle>
          <a:p>
            <a:r>
              <a:rPr lang="zh-CN" altLang="en-US" sz="20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全球化趋势</a:t>
            </a:r>
            <a:r>
              <a:rPr lang="zh-CN" altLang="en-US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（欧盟</a:t>
            </a:r>
            <a:r>
              <a:rPr lang="zh-CN" altLang="en-US" sz="20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、亚太经合组织、金砖五国、世贸）</a:t>
            </a:r>
            <a:endParaRPr lang="zh-CN" altLang="en-US" sz="20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TextBox 8"/>
          <p:cNvSpPr txBox="1"/>
          <p:nvPr>
            <p:custDataLst>
              <p:tags r:id="rId8"/>
            </p:custDataLst>
          </p:nvPr>
        </p:nvSpPr>
        <p:spPr>
          <a:xfrm>
            <a:off x="1547664" y="3435846"/>
            <a:ext cx="14746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联合国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sp>
        <p:nvSpPr>
          <p:cNvPr id="10" name="TextBox 9"/>
          <p:cNvSpPr txBox="1"/>
          <p:nvPr>
            <p:custDataLst>
              <p:tags r:id="rId9"/>
            </p:custDataLst>
          </p:nvPr>
        </p:nvSpPr>
        <p:spPr>
          <a:xfrm>
            <a:off x="1547664" y="4041527"/>
            <a:ext cx="7416824" cy="861774"/>
          </a:xfrm>
          <a:prstGeom prst="rect">
            <a:avLst/>
          </a:prstGeom>
          <a:noFill/>
          <a:ln w="28575">
            <a:noFill/>
            <a:prstDash val="solid"/>
          </a:ln>
        </p:spPr>
        <p:txBody>
          <a:bodyPr wrap="square" rtlCol="0" anchor="t">
            <a:spAutoFit/>
          </a:bodyPr>
          <a:lstStyle>
            <a:defPPr>
              <a:defRPr lang="en-US"/>
            </a:defPPr>
            <a:lvl1pPr lvl="0" indent="0" fontAlgn="auto"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defRPr sz="2400" b="1">
                <a:solidFill>
                  <a:srgbClr val="0000FF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  <a:lvl2pPr marL="742950" lvl="1" indent="-28575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Ø"/>
              <a:defRPr sz="2800"/>
            </a:lvl2pPr>
            <a:lvl3pPr marL="1143000" lvl="2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¡"/>
              <a:defRPr sz="2400"/>
            </a:lvl3pPr>
            <a:lvl4pPr marL="1600200" lvl="3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/>
            </a:lvl4pPr>
            <a:lvl5pPr marL="2057400" lvl="4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 2" panose="05020102010507070707" pitchFamily="18" charset="2"/>
              <a:buChar char="¡"/>
              <a:defRPr sz="2000"/>
            </a:lvl5pPr>
          </a:lstStyle>
          <a:p>
            <a:pPr>
              <a:lnSpc>
                <a:spcPct val="125000"/>
              </a:lnSpc>
            </a:pPr>
            <a:r>
              <a:rPr lang="zh-CN" altLang="en-US" sz="20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发展中国家建立国际新秩序（万隆会议、不结盟运动、七十七国集团等）</a:t>
            </a:r>
            <a:endParaRPr lang="zh-CN" altLang="en-US" sz="20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左大括号 10"/>
          <p:cNvSpPr/>
          <p:nvPr>
            <p:custDataLst>
              <p:tags r:id="rId10"/>
            </p:custDataLst>
          </p:nvPr>
        </p:nvSpPr>
        <p:spPr>
          <a:xfrm>
            <a:off x="1112517" y="966708"/>
            <a:ext cx="363220" cy="3697387"/>
          </a:xfrm>
          <a:prstGeom prst="leftBrace">
            <a:avLst>
              <a:gd name="adj1" fmla="val 25369"/>
              <a:gd name="adj2" fmla="val 50000"/>
            </a:avLst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bldLvl="0"/>
      <p:bldP spid="5" grpId="0"/>
      <p:bldP spid="6" grpId="0" bldLvl="0"/>
      <p:bldP spid="7" grpId="0"/>
      <p:bldP spid="8" grpId="0" bldLvl="0"/>
      <p:bldP spid="9" grpId="0"/>
      <p:bldP spid="10" grpId="0" bldLvl="0"/>
      <p:bldP spid="11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39060" y="802307"/>
            <a:ext cx="8280920" cy="36004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1.2022年3月24日，塞尔维亚举行悼念北约轰炸遇难者活动。塞尔维亚总统武契奇在致辞中说：北约23年前在没有获得联合国安理会授权的情况下，对一个小国发动残忍、可怕、非法、不人道的袭击，甚至动用了国际公约禁止的集束炸弹和贫铀弹，摧毁了数以万计的房屋，包括学校、医院、甚至幼儿园。这严重违反了《联合国宪章》的规定。北约这一行动表明冷战结束后(    )</a:t>
            </a:r>
            <a:endParaRPr lang="en-US" altLang="zh-CN" sz="2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2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A．世界动荡带来经济破坏</a:t>
            </a:r>
            <a:r>
              <a:rPr lang="en-US" altLang="zh-CN" sz="2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</a:t>
            </a:r>
            <a:r>
              <a:rPr lang="en-US" altLang="zh-CN" sz="22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2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B．联合国失去维护和平作用</a:t>
            </a:r>
            <a:endParaRPr lang="en-US" altLang="zh-CN" sz="2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2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C．霸权主义威胁世界和平</a:t>
            </a:r>
            <a:r>
              <a:rPr lang="en-US" altLang="zh-CN" sz="22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</a:t>
            </a:r>
            <a:r>
              <a:rPr lang="en-US" altLang="zh-CN" sz="22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2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D．世界多极化趋势发生动摇</a:t>
            </a:r>
            <a:endParaRPr lang="zh-CN" altLang="en-US" sz="22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7716686" y="2925434"/>
            <a:ext cx="463889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  <a:sym typeface="+mn-ea"/>
              </a:rPr>
              <a:t>C </a:t>
            </a:r>
            <a:r>
              <a:rPr lang="en-US" altLang="zh-CN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altLang="zh-CN" sz="2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副标题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358247" y="915566"/>
            <a:ext cx="8521065" cy="3785870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lIns="90000" tIns="46800" rIns="90000" bIns="46800" anchor="t" anchorCtr="0">
            <a:noAutofit/>
          </a:bodyPr>
          <a:lstStyle>
            <a:lvl1pPr marL="128905" indent="-128905" algn="l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015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38608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906145" algn="l"/>
                <a:tab pos="906145" algn="l"/>
                <a:tab pos="906145" algn="l"/>
                <a:tab pos="906145" algn="l"/>
              </a:tabLst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64325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90043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115760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141541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259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76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94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0"/>
              </a:spcAft>
              <a:buNone/>
              <a:defRPr/>
            </a:pPr>
            <a:r>
              <a:rPr lang="zh-CN" altLang="en-US" sz="2400" b="1" spc="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1</a:t>
            </a:r>
            <a:r>
              <a:rPr lang="en-US" altLang="zh-CN" sz="2400" b="1" spc="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.</a:t>
            </a:r>
            <a:r>
              <a:rPr lang="zh-CN" altLang="en-US" sz="2400" b="1" spc="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借助教材，了解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冷战结束后，世界形势发展的</a:t>
            </a:r>
            <a:r>
              <a:rPr lang="zh-CN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总趋势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？</a:t>
            </a:r>
            <a:r>
              <a:rPr lang="zh-CN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威胁当今世界安全的主要因素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有哪些？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>
              <a:spcAft>
                <a:spcPts val="0"/>
              </a:spcAft>
              <a:buNone/>
              <a:defRPr/>
            </a:pPr>
            <a:r>
              <a:rPr lang="zh-CN" altLang="en-US" sz="2400" b="1" spc="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2.借助教材，了解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世界多极化趋势发展的背景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、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表现</a:t>
            </a:r>
            <a:endParaRPr lang="zh-CN" altLang="en-US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+mn-ea"/>
            </a:endParaRPr>
          </a:p>
          <a:p>
            <a:pPr marL="0" indent="0">
              <a:spcAft>
                <a:spcPts val="0"/>
              </a:spcAft>
              <a:buNone/>
              <a:defRPr/>
            </a:pPr>
            <a:r>
              <a:rPr lang="zh-CN" altLang="en-US" sz="2400" b="1" spc="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3.借助教材，了解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不结盟运动发起的时间、发起国、正式成立时间、影响？</a:t>
            </a:r>
            <a:endParaRPr lang="en-US" altLang="zh-CN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+mn-ea"/>
            </a:endParaRPr>
          </a:p>
          <a:p>
            <a:pPr marL="0" indent="0">
              <a:spcAft>
                <a:spcPts val="0"/>
              </a:spcAft>
              <a:buNone/>
              <a:defRPr/>
            </a:pPr>
            <a:r>
              <a:rPr lang="zh-CN" altLang="en-US" sz="2400" b="1" spc="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4.借助教材，了解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建立国际政治经济新秩序各国和中国的努力分别是什么？</a:t>
            </a:r>
            <a:endParaRPr lang="zh-CN" altLang="en-US" sz="2400" b="1" spc="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83568" y="860065"/>
            <a:ext cx="8280920" cy="3096344"/>
          </a:xfr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defTabSz="914400" fontAlgn="base">
              <a:lnSpc>
                <a:spcPct val="125000"/>
              </a:lnSpc>
              <a:spcAft>
                <a:spcPct val="0"/>
              </a:spcAft>
              <a:buFont typeface="Arial" panose="020B0604020202020204" pitchFamily="34" charset="0"/>
            </a:pP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2．“1969年12月结束的第24届联合国大会已被称为‘小国会议’。各种协议尽管遭到一两个超级大国——</a:t>
            </a:r>
            <a:r>
              <a:rPr lang="en-US" altLang="zh-CN" sz="24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苏联和美国的反对，但还是被通过了</a:t>
            </a: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。”</a:t>
            </a:r>
            <a:r>
              <a:rPr lang="en-US" altLang="zh-CN" sz="24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这段材料主要反映了世界历史发展进程中的哪一趋势</a:t>
            </a: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？(   </a:t>
            </a:r>
            <a:r>
              <a:rPr lang="en-US" altLang="zh-CN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b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en-US" altLang="zh-CN" sz="24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A．经济全球化</a:t>
            </a: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en-US" altLang="zh-CN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</a:t>
            </a:r>
            <a:r>
              <a:rPr lang="en-US" altLang="zh-CN" sz="240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</a:t>
            </a:r>
            <a:r>
              <a:rPr lang="en-US" altLang="zh-CN" sz="24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．政治多极化</a:t>
            </a: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br>
              <a:rPr lang="en-US" altLang="zh-CN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en-US" altLang="zh-CN" sz="240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</a:t>
            </a:r>
            <a:r>
              <a:rPr lang="en-US" altLang="zh-CN" sz="24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．社会信息化</a:t>
            </a: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</a:t>
            </a:r>
            <a:r>
              <a:rPr lang="en-US" altLang="zh-CN" sz="240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</a:t>
            </a:r>
            <a:r>
              <a:rPr lang="en-US" altLang="zh-CN" sz="24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．文化多样化</a:t>
            </a:r>
            <a:b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endParaRPr lang="en-US" altLang="zh-CN" sz="2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7071655" y="2256217"/>
            <a:ext cx="40449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buFont typeface="Arial" panose="020B0604020202020204" pitchFamily="34" charset="0"/>
              <a:defRPr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>
                <a:sym typeface="+mn-ea"/>
              </a:rPr>
              <a:t>B</a:t>
            </a:r>
            <a:endParaRPr lang="en-US" altLang="zh-CN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4" grpId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83568" y="852795"/>
            <a:ext cx="831469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3．对如图示意图反映的历史主题解读最准确的是(    )</a:t>
            </a:r>
            <a:endParaRPr lang="en-US" altLang="zh-CN" sz="2400" b="1" dirty="0">
              <a:solidFill>
                <a:prstClr val="black"/>
              </a:solidFill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endParaRPr lang="en-US" altLang="zh-CN" sz="2400" b="1" dirty="0">
              <a:solidFill>
                <a:prstClr val="black"/>
              </a:solidFill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endParaRPr lang="en-US" altLang="zh-CN" sz="2400" b="1" dirty="0">
              <a:solidFill>
                <a:prstClr val="black"/>
              </a:solidFill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 altLang="zh-CN" sz="2400" b="1" dirty="0" err="1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A．殖民体系的瓦解</a:t>
            </a: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    </a:t>
            </a:r>
            <a:r>
              <a:rPr lang="en-US" altLang="zh-CN" sz="2400" b="1" dirty="0" smtClean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400" b="1" dirty="0" err="1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B．世界格局的演变</a:t>
            </a:r>
            <a:endParaRPr lang="en-US" altLang="zh-CN" sz="2400" b="1" dirty="0">
              <a:solidFill>
                <a:prstClr val="black"/>
              </a:solidFill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 altLang="zh-CN" sz="2400" b="1" dirty="0" err="1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C．资本主义的发展</a:t>
            </a: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   </a:t>
            </a:r>
            <a:r>
              <a:rPr lang="en-US" altLang="zh-CN" sz="2400" b="1" dirty="0" smtClean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</a:t>
            </a:r>
            <a:r>
              <a:rPr lang="en-US" altLang="zh-CN" sz="2400" b="1" dirty="0" err="1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D．霸权主义的衰败</a:t>
            </a:r>
            <a:endParaRPr lang="en-US" altLang="zh-CN" sz="2400" b="1" dirty="0">
              <a:solidFill>
                <a:prstClr val="black"/>
              </a:solidFill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endParaRPr lang="en-US" altLang="zh-CN" sz="2400" b="1" dirty="0">
              <a:solidFill>
                <a:prstClr val="black"/>
              </a:solidFill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649425" y="938553"/>
            <a:ext cx="498721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buFont typeface="Arial" panose="020B0604020202020204" pitchFamily="34" charset="0"/>
              <a:defRPr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>
                <a:sym typeface="+mn-ea"/>
              </a:rPr>
              <a:t>B</a:t>
            </a:r>
            <a:endParaRPr lang="en-US" altLang="zh-CN" dirty="0">
              <a:sym typeface="+mn-ea"/>
            </a:endParaRPr>
          </a:p>
        </p:txBody>
      </p:sp>
      <p:pic>
        <p:nvPicPr>
          <p:cNvPr id="2" name="/Upload/image/20230917/20230917110502_9399.pn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2"/>
          <a:srcRect/>
          <a:stretch>
            <a:fillRect/>
          </a:stretch>
        </p:blipFill>
        <p:spPr>
          <a:xfrm>
            <a:off x="729615" y="1852295"/>
            <a:ext cx="7403465" cy="70866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6" grpId="1"/>
      <p:bldP spid="6" grpId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格 7"/>
          <p:cNvGraphicFramePr/>
          <p:nvPr>
            <p:custDataLst>
              <p:tags r:id="rId1"/>
            </p:custDataLst>
          </p:nvPr>
        </p:nvGraphicFramePr>
        <p:xfrm>
          <a:off x="1403648" y="1707654"/>
          <a:ext cx="7088574" cy="1440160"/>
        </p:xfrm>
        <a:graphic>
          <a:graphicData uri="http://schemas.openxmlformats.org/drawingml/2006/table">
            <a:tbl>
              <a:tblPr/>
              <a:tblGrid>
                <a:gridCol w="1539820"/>
                <a:gridCol w="5548754"/>
              </a:tblGrid>
              <a:tr h="335588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 dirty="0" err="1">
                          <a:latin typeface="黑体" panose="02010609060101010101" pitchFamily="49" charset="-122"/>
                          <a:ea typeface="黑体" panose="02010609060101010101" pitchFamily="49" charset="-122"/>
                          <a:cs typeface="楷体_GB2312" charset="0"/>
                        </a:rPr>
                        <a:t>序号</a:t>
                      </a:r>
                      <a:endParaRPr lang="en-US" altLang="en-US" sz="20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楷体_GB2312" charset="0"/>
                      </a:endParaRPr>
                    </a:p>
                  </a:txBody>
                  <a:tcPr marL="75564" marR="75564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 dirty="0" err="1">
                          <a:latin typeface="黑体" panose="02010609060101010101" pitchFamily="49" charset="-122"/>
                          <a:ea typeface="黑体" panose="02010609060101010101" pitchFamily="49" charset="-122"/>
                          <a:cs typeface="楷体_GB2312" charset="0"/>
                        </a:rPr>
                        <a:t>条件</a:t>
                      </a:r>
                      <a:endParaRPr lang="en-US" altLang="en-US" sz="20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楷体_GB2312" charset="0"/>
                      </a:endParaRPr>
                    </a:p>
                  </a:txBody>
                  <a:tcPr marL="75564" marR="75564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5838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 dirty="0">
                          <a:latin typeface="黑体" panose="02010609060101010101" pitchFamily="49" charset="-122"/>
                          <a:ea typeface="黑体" panose="02010609060101010101" pitchFamily="49" charset="-122"/>
                          <a:cs typeface="楷体_GB2312" charset="0"/>
                        </a:rPr>
                        <a:t>（一）</a:t>
                      </a:r>
                      <a:endParaRPr lang="en-US" altLang="en-US" sz="20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楷体_GB2312" charset="0"/>
                      </a:endParaRPr>
                    </a:p>
                  </a:txBody>
                  <a:tcPr marL="75564" marR="75564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0" dirty="0" err="1">
                          <a:latin typeface="黑体" panose="02010609060101010101" pitchFamily="49" charset="-122"/>
                          <a:ea typeface="黑体" panose="02010609060101010101" pitchFamily="49" charset="-122"/>
                          <a:cs typeface="楷体_GB2312" charset="0"/>
                        </a:rPr>
                        <a:t>奉行和平共处和不结盟基础上的独立政策</a:t>
                      </a:r>
                      <a:endParaRPr lang="en-US" altLang="en-US" sz="20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楷体_GB2312" charset="0"/>
                      </a:endParaRPr>
                    </a:p>
                  </a:txBody>
                  <a:tcPr marL="75564" marR="75564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588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 dirty="0">
                          <a:latin typeface="黑体" panose="02010609060101010101" pitchFamily="49" charset="-122"/>
                          <a:ea typeface="黑体" panose="02010609060101010101" pitchFamily="49" charset="-122"/>
                          <a:cs typeface="楷体_GB2312" charset="0"/>
                        </a:rPr>
                        <a:t>（二）</a:t>
                      </a:r>
                      <a:endParaRPr lang="en-US" altLang="en-US" sz="20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楷体_GB2312" charset="0"/>
                      </a:endParaRPr>
                    </a:p>
                  </a:txBody>
                  <a:tcPr marL="75564" marR="75564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0" dirty="0" err="1">
                          <a:latin typeface="黑体" panose="02010609060101010101" pitchFamily="49" charset="-122"/>
                          <a:ea typeface="黑体" panose="02010609060101010101" pitchFamily="49" charset="-122"/>
                          <a:cs typeface="楷体_GB2312" charset="0"/>
                        </a:rPr>
                        <a:t>支持民族解放运动</a:t>
                      </a:r>
                      <a:endParaRPr lang="en-US" altLang="en-US" sz="20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楷体_GB2312" charset="0"/>
                      </a:endParaRPr>
                    </a:p>
                  </a:txBody>
                  <a:tcPr marL="75564" marR="75564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83146">
                <a:tc>
                  <a:txBody>
                    <a:bodyPr/>
                    <a:lstStyle/>
                    <a:p>
                      <a:pPr indent="0" algn="ctr">
                        <a:buNone/>
                      </a:pPr>
                      <a:r>
                        <a:rPr lang="en-US" sz="2000" b="0" dirty="0">
                          <a:latin typeface="黑体" panose="02010609060101010101" pitchFamily="49" charset="-122"/>
                          <a:ea typeface="黑体" panose="02010609060101010101" pitchFamily="49" charset="-122"/>
                          <a:cs typeface="楷体_GB2312" charset="0"/>
                        </a:rPr>
                        <a:t>（三）</a:t>
                      </a:r>
                      <a:endParaRPr lang="en-US" altLang="en-US" sz="20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楷体_GB2312" charset="0"/>
                      </a:endParaRPr>
                    </a:p>
                  </a:txBody>
                  <a:tcPr marL="75564" marR="75564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indent="0">
                        <a:buNone/>
                      </a:pPr>
                      <a:r>
                        <a:rPr lang="en-US" sz="2000" b="0" dirty="0" err="1">
                          <a:latin typeface="黑体" panose="02010609060101010101" pitchFamily="49" charset="-122"/>
                          <a:ea typeface="黑体" panose="02010609060101010101" pitchFamily="49" charset="-122"/>
                          <a:cs typeface="楷体_GB2312" charset="0"/>
                        </a:rPr>
                        <a:t>不加入以大国对抗为背景的军事集团</a:t>
                      </a:r>
                      <a:endParaRPr lang="en-US" altLang="en-US" sz="2000" b="0" dirty="0">
                        <a:latin typeface="黑体" panose="02010609060101010101" pitchFamily="49" charset="-122"/>
                        <a:ea typeface="黑体" panose="02010609060101010101" pitchFamily="49" charset="-122"/>
                        <a:cs typeface="楷体_GB2312" charset="0"/>
                      </a:endParaRPr>
                    </a:p>
                  </a:txBody>
                  <a:tcPr marL="75564" marR="75564" marT="0" marB="0">
                    <a:lnL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rgbClr val="080000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83568" y="758620"/>
            <a:ext cx="8228012" cy="2532063"/>
          </a:xfrm>
        </p:spPr>
        <p:txBody>
          <a:bodyPr/>
          <a:lstStyle/>
          <a:p>
            <a:pPr algn="l" defTabSz="914400" fontAlgn="base">
              <a:lnSpc>
                <a:spcPct val="125000"/>
              </a:lnSpc>
              <a:buClrTx/>
              <a:buSzTx/>
              <a:buNone/>
            </a:pPr>
            <a:r>
              <a:rPr lang="en-US" altLang="zh-CN" sz="2200" spc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4．下表为1961年6月不结盟运动筹备会议确定的参加不结盟国家会议条件（部分）据此可知(    )</a:t>
            </a:r>
            <a:br>
              <a:rPr lang="en-US" altLang="zh-CN" sz="2200" spc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br>
              <a:rPr lang="en-US" altLang="zh-CN" sz="2200" spc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br>
              <a:rPr lang="en-US" altLang="zh-CN" sz="2200" spc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br>
              <a:rPr lang="en-US" altLang="zh-CN" sz="2200" spc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br>
              <a:rPr lang="en-US" altLang="zh-CN" sz="2200" spc="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en-US" altLang="zh-CN" sz="2200" spc="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</a:t>
            </a:r>
            <a:r>
              <a:rPr lang="en-US" altLang="zh-CN" sz="2200" spc="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．世界经济全球化趋势加强</a:t>
            </a:r>
            <a:r>
              <a:rPr lang="en-US" altLang="zh-CN" sz="2200" spc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</a:t>
            </a:r>
            <a:r>
              <a:rPr lang="en-US" altLang="zh-CN" sz="2200" spc="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br>
              <a:rPr lang="en-US" altLang="zh-CN" sz="2200" spc="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en-US" altLang="zh-CN" sz="2200" spc="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</a:t>
            </a:r>
            <a:r>
              <a:rPr lang="en-US" altLang="zh-CN" sz="2200" spc="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．欧洲国家在国际上用一个声音说话</a:t>
            </a:r>
            <a:br>
              <a:rPr lang="en-US" altLang="zh-CN" sz="2200" spc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en-US" altLang="zh-CN" sz="2200" spc="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C．和平与发展成为时代主题</a:t>
            </a:r>
            <a:r>
              <a:rPr lang="en-US" altLang="zh-CN" sz="2200" spc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  </a:t>
            </a:r>
            <a:br>
              <a:rPr lang="en-US" altLang="zh-CN" sz="2200" spc="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en-US" altLang="zh-CN" sz="2200" spc="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</a:t>
            </a:r>
            <a:r>
              <a:rPr lang="en-US" altLang="zh-CN" sz="2200" spc="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．发展中国家已经成为一支重要力量</a:t>
            </a:r>
            <a:br>
              <a:rPr lang="en-US" altLang="zh-CN" sz="2200" spc="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endParaRPr lang="en-US" altLang="zh-CN" sz="2200" spc="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376601" y="1186668"/>
            <a:ext cx="450611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buFont typeface="Arial" panose="020B0604020202020204" pitchFamily="34" charset="0"/>
              <a:defRPr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>
                <a:sym typeface="+mn-ea"/>
              </a:rPr>
              <a:t>D</a:t>
            </a:r>
            <a:endParaRPr lang="en-US" altLang="zh-CN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4" grpId="2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5576" y="771550"/>
            <a:ext cx="8171180" cy="363982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just">
              <a:lnSpc>
                <a:spcPct val="130000"/>
              </a:lnSpc>
            </a:pP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5．当今世界的基本特点是：世界多极化、经济全球化、社会信息化、文化多样化。但美国却逆潮流而动，成为世界最大的“乱源”，其表现有(    )</a:t>
            </a:r>
            <a:endParaRPr lang="en-US" altLang="zh-CN" sz="2400" b="1" dirty="0">
              <a:solidFill>
                <a:prstClr val="black"/>
              </a:solidFill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①</a:t>
            </a:r>
            <a:r>
              <a:rPr lang="en-US" altLang="zh-CN" sz="2400" b="1" dirty="0" err="1" smtClean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发动伊拉克战争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400" b="1" dirty="0" smtClean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②</a:t>
            </a: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轰炸“</a:t>
            </a:r>
            <a:r>
              <a:rPr lang="en-US" altLang="zh-CN" sz="2400" b="1" dirty="0" err="1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南联盟</a:t>
            </a:r>
            <a:r>
              <a:rPr lang="en-US" altLang="zh-CN" sz="2400" b="1" dirty="0" smtClean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”③</a:t>
            </a:r>
            <a:r>
              <a:rPr lang="en-US" altLang="zh-CN" sz="2400" b="1" dirty="0" err="1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发动“贸易战</a:t>
            </a: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”  ④</a:t>
            </a:r>
            <a:r>
              <a:rPr lang="en-US" altLang="zh-CN" sz="2400" b="1" dirty="0" err="1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打压华为和TikTok（抖音</a:t>
            </a: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  </a:t>
            </a:r>
            <a:r>
              <a:rPr lang="en-US" altLang="zh-CN" sz="2400" b="1" dirty="0" smtClean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⑤</a:t>
            </a: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发动“911”事件</a:t>
            </a:r>
            <a:endParaRPr lang="en-US" altLang="zh-CN" sz="2400" b="1" dirty="0">
              <a:solidFill>
                <a:prstClr val="black"/>
              </a:solidFill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A．②③④⑤      </a:t>
            </a:r>
            <a:r>
              <a:rPr lang="en-US" altLang="zh-CN" sz="2400" b="1" dirty="0" smtClean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B</a:t>
            </a: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．①②③⑤       </a:t>
            </a:r>
            <a:endParaRPr lang="en-US" altLang="zh-CN" sz="2400" b="1" dirty="0" smtClean="0">
              <a:solidFill>
                <a:prstClr val="black"/>
              </a:solidFill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>
              <a:lnSpc>
                <a:spcPct val="130000"/>
              </a:lnSpc>
            </a:pPr>
            <a:r>
              <a:rPr lang="en-US" altLang="zh-CN" sz="2400" b="1" dirty="0" smtClean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</a:t>
            </a: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．①②③④      </a:t>
            </a:r>
            <a:r>
              <a:rPr lang="en-US" altLang="zh-CN" sz="2400" b="1" dirty="0" smtClean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D</a:t>
            </a:r>
            <a:r>
              <a:rPr lang="en-US" altLang="zh-CN" sz="2400" b="1" dirty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．①②④⑤</a:t>
            </a:r>
            <a:endParaRPr lang="en-US" altLang="zh-CN" sz="2400" b="1" dirty="0">
              <a:solidFill>
                <a:prstClr val="black"/>
              </a:solidFill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>
              <a:lnSpc>
                <a:spcPct val="130000"/>
              </a:lnSpc>
            </a:pPr>
            <a:endParaRPr lang="en-US" altLang="zh-CN" sz="2400" b="1" dirty="0">
              <a:solidFill>
                <a:prstClr val="black"/>
              </a:solidFill>
              <a:uFillTx/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488772" y="1760472"/>
            <a:ext cx="60256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buFont typeface="Arial" panose="020B0604020202020204" pitchFamily="34" charset="0"/>
              <a:defRPr sz="2400" b="1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defRPr>
            </a:lvl1pPr>
          </a:lstStyle>
          <a:p>
            <a:r>
              <a:rPr lang="en-US" altLang="zh-CN" dirty="0">
                <a:sym typeface="+mn-ea"/>
              </a:rPr>
              <a:t>C</a:t>
            </a:r>
            <a:endParaRPr lang="en-US" altLang="zh-CN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5" grpId="2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1763688" y="1707654"/>
            <a:ext cx="5904697" cy="2304256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indent="-6096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-200" checksum="3313634920"/>
                </a:ext>
              </a:extLst>
            </a:pP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基础型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作业：完成课后探究题，考查冷战后的世界格局及中国在建立国际新秩序中的主张等。</a:t>
            </a:r>
            <a:endParaRPr lang="zh-CN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-6096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-200" checksum="3313634920"/>
                </a:ext>
              </a:extLst>
            </a:pP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en-US" alt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发展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型作业：完成课时练习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>
            <p:custDataLst>
              <p:tags r:id="rId1"/>
            </p:custDataLst>
          </p:nvPr>
        </p:nvSpPr>
        <p:spPr>
          <a:xfrm>
            <a:off x="467544" y="772160"/>
            <a:ext cx="8423275" cy="1200329"/>
          </a:xfrm>
          <a:prstGeom prst="rect">
            <a:avLst/>
          </a:prstGeom>
          <a:noFill/>
          <a:ln w="38100">
            <a:noFill/>
            <a:prstDash val="solid"/>
          </a:ln>
        </p:spPr>
        <p:txBody>
          <a:bodyPr wrap="square" rtlCol="0" anchor="t">
            <a:spAutoFit/>
          </a:bodyPr>
          <a:lstStyle/>
          <a:p>
            <a:pPr lvl="0" algn="l" defTabSz="914400" fontAlgn="base">
              <a:lnSpc>
                <a:spcPct val="150000"/>
              </a:lnSpc>
              <a:buFont typeface="Arial" panose="020B0604020202020204" pitchFamily="34" charset="0"/>
              <a:defRPr/>
            </a:pPr>
            <a:r>
              <a:rPr lang="zh-CN" altLang="en-US" sz="2400" b="1" dirty="0" smtClean="0">
                <a:solidFill>
                  <a:srgbClr val="0000FF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世界格局：</a:t>
            </a:r>
            <a:r>
              <a:rPr lang="zh-CN" altLang="en-US" sz="2400" b="1" dirty="0" smtClean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一种</a:t>
            </a:r>
            <a:r>
              <a:rPr lang="zh-CN" altLang="en-US" sz="2400" b="1" dirty="0" smtClean="0"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相对稳定</a:t>
            </a:r>
            <a:r>
              <a:rPr lang="zh-CN" altLang="en-US" sz="2400" b="1" dirty="0" smtClean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的国际关系。</a:t>
            </a:r>
            <a:r>
              <a:rPr kumimoji="1" lang="zh-CN" altLang="en-US" sz="2400" b="1" dirty="0" smtClean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决定国际关系变化的主要原因是</a:t>
            </a:r>
            <a:r>
              <a:rPr kumimoji="1" lang="zh-CN" altLang="en-US" sz="2400" b="1" dirty="0" smtClean="0"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各国实力</a:t>
            </a:r>
            <a:r>
              <a:rPr kumimoji="1" lang="zh-CN" altLang="en-US" sz="2400" b="1" dirty="0" smtClean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的对比是否发生了重大</a:t>
            </a:r>
            <a:r>
              <a:rPr kumimoji="1" lang="zh-CN" altLang="en-US" sz="2400" b="1" dirty="0" smtClean="0">
                <a:solidFill>
                  <a:srgbClr val="FF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变化</a:t>
            </a:r>
            <a:r>
              <a:rPr kumimoji="1" lang="zh-CN" altLang="en-US" sz="2400" b="1" dirty="0" smtClean="0">
                <a:solidFill>
                  <a:srgbClr val="000000"/>
                </a:solidFill>
                <a:effectLst/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。</a:t>
            </a:r>
            <a:endParaRPr kumimoji="1" lang="zh-CN" altLang="en-US" sz="2400" b="1" dirty="0" smtClean="0">
              <a:solidFill>
                <a:srgbClr val="000000"/>
              </a:solidFill>
              <a:effectLst/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8" name="文本框 8"/>
          <p:cNvSpPr txBox="1"/>
          <p:nvPr>
            <p:custDataLst>
              <p:tags r:id="rId2"/>
            </p:custDataLst>
          </p:nvPr>
        </p:nvSpPr>
        <p:spPr>
          <a:xfrm>
            <a:off x="1475656" y="1972489"/>
            <a:ext cx="6697345" cy="1532334"/>
          </a:xfrm>
          <a:prstGeom prst="wedgeRoundRectCallout">
            <a:avLst>
              <a:gd name="adj1" fmla="val -4735"/>
              <a:gd name="adj2" fmla="val 112221"/>
              <a:gd name="adj3" fmla="val 16667"/>
            </a:avLst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lvl="0" algn="l" defTabSz="914400">
              <a:lnSpc>
                <a:spcPct val="150000"/>
              </a:lnSpc>
              <a:buClrTx/>
              <a:buSzTx/>
              <a:buFontTx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一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战后：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</a:rPr>
              <a:t>凡尔赛—华盛顿体系</a:t>
            </a:r>
            <a:endParaRPr lang="zh-CN" altLang="en-US" sz="28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</a:endParaRPr>
          </a:p>
          <a:p>
            <a:pPr lvl="0" algn="l" defTabSz="914400">
              <a:lnSpc>
                <a:spcPct val="150000"/>
              </a:lnSpc>
              <a:buClrTx/>
              <a:buSzTx/>
              <a:buFontTx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二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战后：</a:t>
            </a:r>
            <a:r>
              <a:rPr lang="zh-CN" altLang="en-US" sz="2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美苏两极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格局</a:t>
            </a:r>
            <a:endParaRPr lang="zh-CN" altLang="en-US" sz="28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259632" y="3651870"/>
            <a:ext cx="7200800" cy="5232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20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世纪</a:t>
            </a:r>
            <a:r>
              <a:rPr lang="en-US" altLang="zh-CN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90</a:t>
            </a: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年代后，世界多极化的发展趋势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2" grpId="1"/>
      <p:bldP spid="2" grpId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0"/>
          <p:cNvSpPr txBox="1"/>
          <p:nvPr>
            <p:custDataLst>
              <p:tags r:id="rId1"/>
            </p:custDataLst>
          </p:nvPr>
        </p:nvSpPr>
        <p:spPr>
          <a:xfrm>
            <a:off x="626398" y="835307"/>
            <a:ext cx="4391399" cy="52322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一、霸权主义和地区冲突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sp>
        <p:nvSpPr>
          <p:cNvPr id="7" name="文本框 6"/>
          <p:cNvSpPr txBox="1"/>
          <p:nvPr>
            <p:custDataLst>
              <p:tags r:id="rId2"/>
            </p:custDataLst>
          </p:nvPr>
        </p:nvSpPr>
        <p:spPr>
          <a:xfrm>
            <a:off x="539552" y="1491630"/>
            <a:ext cx="8434645" cy="1052596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 anchor="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 2" panose="05020102010507070707" pitchFamily="18" charset="2"/>
              <a:buChar char="¡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fontAlgn="auto" hangingPunct="1">
              <a:lnSpc>
                <a:spcPct val="13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总趋势：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走向缓和，和平与发展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成为时代的主题，但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仍然</a:t>
            </a:r>
            <a:endParaRPr lang="en-US" altLang="zh-CN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ea"/>
            </a:endParaRPr>
          </a:p>
          <a:p>
            <a:pPr marL="0" lvl="0" indent="0" algn="l" eaLnBrk="1" fontAlgn="auto" hangingPunct="1">
              <a:lnSpc>
                <a:spcPct val="13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 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       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存在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着很多</a:t>
            </a:r>
            <a:r>
              <a:rPr lang="zh-CN" altLang="en-US" sz="24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矛盾冲突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。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ea"/>
            </a:endParaRPr>
          </a:p>
        </p:txBody>
      </p:sp>
      <p:sp>
        <p:nvSpPr>
          <p:cNvPr id="3" name="文本框 2"/>
          <p:cNvSpPr txBox="1"/>
          <p:nvPr>
            <p:custDataLst>
              <p:tags r:id="rId3"/>
            </p:custDataLst>
          </p:nvPr>
        </p:nvSpPr>
        <p:spPr>
          <a:xfrm>
            <a:off x="467544" y="2647444"/>
            <a:ext cx="8199203" cy="1200329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 anchor="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 2" panose="05020102010507070707" pitchFamily="18" charset="2"/>
              <a:buChar char="¡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fontAlgn="auto" hangingPunct="1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威胁当今世界安全的主要</a:t>
            </a:r>
            <a:r>
              <a:rPr lang="zh-CN" sz="24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因素：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地区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冲突、民族矛盾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、</a:t>
            </a:r>
            <a:endParaRPr lang="en-US" altLang="zh-CN" sz="24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ea"/>
            </a:endParaRPr>
          </a:p>
          <a:p>
            <a:pPr marL="0" lvl="0" indent="457200" algn="l" eaLnBrk="1" fontAlgn="auto" hangingPunct="1">
              <a:lnSpc>
                <a:spcPct val="150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 </a:t>
            </a:r>
            <a:r>
              <a:rPr lang="en-US" altLang="zh-CN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                        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宗教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+mn-ea"/>
              </a:rPr>
              <a:t>纷争、恐怖主义。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ldLvl="0"/>
      <p:bldP spid="3" grpId="0" bldLvl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0"/>
          <p:cNvSpPr txBox="1"/>
          <p:nvPr>
            <p:custDataLst>
              <p:tags r:id="rId1"/>
            </p:custDataLst>
          </p:nvPr>
        </p:nvSpPr>
        <p:spPr>
          <a:xfrm>
            <a:off x="2411730" y="700405"/>
            <a:ext cx="3521075" cy="451485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algn="ctr"/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霸权主义</a:t>
            </a:r>
            <a:endParaRPr lang="zh-CN" altLang="en-US" sz="2400" b="1" dirty="0" smtClean="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pic>
        <p:nvPicPr>
          <p:cNvPr id="21506" name="Picture 2" descr="http://p1.so.qhmsg.com/bdr/_240_/t01b4c7c980f0f1a446.jp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 cstate="print"/>
          <a:stretch>
            <a:fillRect/>
          </a:stretch>
        </p:blipFill>
        <p:spPr>
          <a:xfrm>
            <a:off x="6300192" y="1335572"/>
            <a:ext cx="2208258" cy="283182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7" name="Picture 3" descr="废墟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3627903" y="1335573"/>
            <a:ext cx="2032210" cy="2831825"/>
          </a:xfrm>
          <a:prstGeom prst="rect">
            <a:avLst/>
          </a:prstGeom>
          <a:noFill/>
          <a:ln w="9525" cap="flat" cmpd="sng">
            <a:solidFill>
              <a:schemeClr val="bg2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2" name="文本框 1"/>
          <p:cNvSpPr txBox="1"/>
          <p:nvPr>
            <p:custDataLst>
              <p:tags r:id="rId6"/>
            </p:custDataLst>
          </p:nvPr>
        </p:nvSpPr>
        <p:spPr>
          <a:xfrm>
            <a:off x="395536" y="4329416"/>
            <a:ext cx="8496944" cy="46609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 anchor="t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 2" panose="05020102010507070707" pitchFamily="18" charset="2"/>
              <a:buChar char="¡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l" eaLnBrk="1" fontAlgn="auto" hangingPunct="1">
              <a:spcBef>
                <a:spcPts val="0"/>
              </a:spcBef>
              <a:buClrTx/>
              <a:buSzTx/>
              <a:buFontTx/>
              <a:buNone/>
            </a:pPr>
            <a:r>
              <a:rPr lang="zh-CN" sz="22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1999年5月8日，北约轰炸中国驻南联盟大使馆，严重侵犯中国主权。</a:t>
            </a:r>
            <a:endParaRPr lang="zh-CN" sz="22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6" name="Picture 4" descr="美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95033" y="1367575"/>
            <a:ext cx="2145930" cy="27998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bldLvl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639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print"/>
          <a:stretch>
            <a:fillRect/>
          </a:stretch>
        </p:blipFill>
        <p:spPr>
          <a:xfrm>
            <a:off x="4298950" y="915566"/>
            <a:ext cx="4289425" cy="2409825"/>
          </a:xfrm>
          <a:prstGeom prst="rect">
            <a:avLst/>
          </a:prstGeom>
          <a:noFill/>
          <a:ln w="9525">
            <a:noFill/>
          </a:ln>
        </p:spPr>
      </p:pic>
      <p:grpSp>
        <p:nvGrpSpPr>
          <p:cNvPr id="3" name="组合 25"/>
          <p:cNvGrpSpPr/>
          <p:nvPr/>
        </p:nvGrpSpPr>
        <p:grpSpPr>
          <a:xfrm>
            <a:off x="599414" y="877343"/>
            <a:ext cx="5599466" cy="2448048"/>
            <a:chOff x="47" y="104"/>
            <a:chExt cx="17974" cy="5860"/>
          </a:xfrm>
        </p:grpSpPr>
        <p:pic>
          <p:nvPicPr>
            <p:cNvPr id="4" name="图片 17" descr="timg (1)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4" cstate="print"/>
            <a:stretch>
              <a:fillRect/>
            </a:stretch>
          </p:blipFill>
          <p:spPr>
            <a:xfrm>
              <a:off x="47" y="104"/>
              <a:ext cx="11204" cy="586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5" name="文本框 18"/>
            <p:cNvSpPr txBox="1"/>
            <p:nvPr>
              <p:custDataLst>
                <p:tags r:id="rId5"/>
              </p:custDataLst>
            </p:nvPr>
          </p:nvSpPr>
          <p:spPr>
            <a:xfrm>
              <a:off x="11922" y="195"/>
              <a:ext cx="6099" cy="1102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noFill/>
            </a:ln>
          </p:spPr>
          <p:txBody>
            <a:bodyPr wrap="square" anchor="t">
              <a:spAutoFit/>
            </a:bodyPr>
            <a:lstStyle/>
            <a:p>
              <a:r>
                <a:rPr lang="zh-CN" altLang="en-US" sz="2400" b="1">
                  <a:latin typeface="黑体" panose="02010609060101010101" pitchFamily="49" charset="-122"/>
                  <a:ea typeface="黑体" panose="02010609060101010101" pitchFamily="49" charset="-122"/>
                </a:rPr>
                <a:t>伊拉克战争</a:t>
              </a:r>
              <a:endParaRPr lang="zh-CN" altLang="en-US" sz="2400" b="1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6" name="文本框 7"/>
          <p:cNvSpPr txBox="1"/>
          <p:nvPr>
            <p:custDataLst>
              <p:tags r:id="rId6"/>
            </p:custDataLst>
          </p:nvPr>
        </p:nvSpPr>
        <p:spPr>
          <a:xfrm>
            <a:off x="395536" y="3507854"/>
            <a:ext cx="8469630" cy="989330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 anchor="t">
            <a:no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 2" panose="05020102010507070707" pitchFamily="18" charset="2"/>
              <a:buChar char="¡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457200" algn="just" eaLnBrk="1" fontAlgn="auto" hangingPunct="1">
              <a:lnSpc>
                <a:spcPct val="125000"/>
              </a:lnSpc>
              <a:spcBef>
                <a:spcPts val="0"/>
              </a:spcBef>
              <a:buClrTx/>
              <a:buSzTx/>
              <a:buFontTx/>
              <a:buNone/>
            </a:pPr>
            <a:r>
              <a:rPr lang="zh-CN" altLang="en-US" sz="2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Arial" panose="020B0604020202020204" pitchFamily="34" charset="0"/>
              </a:rPr>
              <a:t>美国借口伊拉克拥有大规模杀伤性武器发动伊拉克战争，虽然推翻了萨达姆政权，但自始至终都没有找到所谓的“生化武器”，因此这次战争实质就是</a:t>
            </a:r>
            <a:r>
              <a:rPr lang="zh-CN" altLang="en-US" sz="2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Arial" panose="020B0604020202020204" pitchFamily="34" charset="0"/>
              </a:rPr>
              <a:t>美国为维护其世界霸主地位而发动的</a:t>
            </a:r>
            <a:r>
              <a:rPr lang="zh-CN" altLang="en-US" sz="22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Arial" panose="020B0604020202020204" pitchFamily="34" charset="0"/>
              </a:rPr>
              <a:t>。</a:t>
            </a:r>
            <a:endParaRPr lang="zh-CN" altLang="en-US" sz="22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8"/>
          <p:cNvSpPr txBox="1"/>
          <p:nvPr>
            <p:custDataLst>
              <p:tags r:id="rId1"/>
            </p:custDataLst>
          </p:nvPr>
        </p:nvSpPr>
        <p:spPr>
          <a:xfrm>
            <a:off x="683568" y="1779662"/>
            <a:ext cx="7988935" cy="46166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美国打</a:t>
            </a:r>
            <a:r>
              <a:rPr lang="zh-CN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着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人权高于主权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的幌子干涉别国内政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0"/>
          <p:cNvSpPr txBox="1"/>
          <p:nvPr>
            <p:custDataLst>
              <p:tags r:id="rId1"/>
            </p:custDataLst>
          </p:nvPr>
        </p:nvSpPr>
        <p:spPr>
          <a:xfrm>
            <a:off x="1259632" y="753673"/>
            <a:ext cx="7162800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恐怖主义活动</a:t>
            </a:r>
            <a:endParaRPr lang="zh-CN" altLang="en-US" sz="2400" b="1" dirty="0" smtClean="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54656" y="1275715"/>
            <a:ext cx="2204085" cy="3242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4" name="组合 13"/>
          <p:cNvGrpSpPr/>
          <p:nvPr/>
        </p:nvGrpSpPr>
        <p:grpSpPr>
          <a:xfrm>
            <a:off x="370352" y="1209961"/>
            <a:ext cx="3894373" cy="3539161"/>
            <a:chOff x="692" y="1352"/>
            <a:chExt cx="6575" cy="6136"/>
          </a:xfrm>
        </p:grpSpPr>
        <p:sp>
          <p:nvSpPr>
            <p:cNvPr id="2" name="文本框 1"/>
            <p:cNvSpPr txBox="1"/>
            <p:nvPr>
              <p:custDataLst>
                <p:tags r:id="rId4"/>
              </p:custDataLst>
            </p:nvPr>
          </p:nvSpPr>
          <p:spPr>
            <a:xfrm>
              <a:off x="692" y="1352"/>
              <a:ext cx="6575" cy="4052"/>
            </a:xfrm>
            <a:prstGeom prst="rect">
              <a:avLst/>
            </a:prstGeom>
            <a:noFill/>
            <a:ln w="19050">
              <a:noFill/>
              <a:prstDash val="dash"/>
            </a:ln>
          </p:spPr>
          <p:txBody>
            <a:bodyPr wrap="square" rtlCol="0" anchor="t">
              <a:spAutoFit/>
            </a:bodyPr>
            <a:lstStyle>
              <a:lvl1pPr marL="342900" indent="-3429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Font typeface="Wingdings" panose="05000000000000000000" pitchFamily="2" charset="2"/>
                <a:buChar char="§"/>
                <a:defRPr sz="32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742950" lvl="1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Wingdings" panose="05000000000000000000" pitchFamily="2" charset="2"/>
                <a:buChar char="Ø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lvl="2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95000"/>
                <a:buFont typeface="Wingdings" panose="05000000000000000000" pitchFamily="2" charset="2"/>
                <a:buChar char="¡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lvl="3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SzPct val="90000"/>
                <a:buFont typeface="Wingdings" panose="05000000000000000000" pitchFamily="2" charset="2"/>
                <a:buChar char="Ø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lvl="4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tx2"/>
                </a:buClr>
                <a:buFont typeface="Wingdings 2" panose="05020102010507070707" pitchFamily="18" charset="2"/>
                <a:buChar char="¡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</a:lstStyle>
            <a:p>
              <a:pPr marL="0" lvl="0" indent="457200" algn="l" eaLnBrk="1" fontAlgn="auto" hangingPunct="1">
                <a:lnSpc>
                  <a:spcPct val="125000"/>
                </a:lnSpc>
                <a:spcBef>
                  <a:spcPts val="0"/>
                </a:spcBef>
                <a:buClrTx/>
                <a:buSzTx/>
                <a:buFontTx/>
                <a:buNone/>
              </a:pPr>
              <a:r>
                <a:rPr sz="2400" dirty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  <a:sym typeface="+mn-ea"/>
                </a:rPr>
                <a:t>2001年9月11日，恐怖分于劫持3架飞机，分別撞向</a:t>
              </a:r>
              <a:r>
                <a:rPr lang="zh-CN" sz="2400" dirty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  <a:sym typeface="+mn-ea"/>
                </a:rPr>
                <a:t>纽约</a:t>
              </a:r>
              <a:r>
                <a:rPr sz="2400" dirty="0" err="1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  <a:sym typeface="+mn-ea"/>
                </a:rPr>
                <a:t>的标志性建筑世界贸易中心双塔大楼和美国国防部所在地五角大楼</a:t>
              </a:r>
              <a:r>
                <a:rPr sz="2400" dirty="0"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  <a:sym typeface="+mn-ea"/>
                </a:rPr>
                <a:t>。</a:t>
              </a:r>
              <a:r>
                <a:rPr sz="2400" dirty="0">
                  <a:solidFill>
                    <a:srgbClr val="0000FF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  <a:sym typeface="+mn-ea"/>
                </a:rPr>
                <a:t>   </a:t>
              </a:r>
              <a:endParaRPr sz="2400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endParaRPr>
            </a:p>
          </p:txBody>
        </p:sp>
        <p:pic>
          <p:nvPicPr>
            <p:cNvPr id="1029" name="Picture 5" descr="https://i03piccdn.sogoucdn.com/2f2f2de4a879bf38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978" y="5461"/>
              <a:ext cx="5947" cy="2027"/>
            </a:xfrm>
            <a:prstGeom prst="rect">
              <a:avLst/>
            </a:prstGeom>
            <a:noFill/>
          </p:spPr>
        </p:pic>
      </p:grpSp>
      <p:pic>
        <p:nvPicPr>
          <p:cNvPr id="17411" name="Picture 2" descr="1168923583022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 cstate="print"/>
          <a:srcRect b="3620"/>
          <a:stretch>
            <a:fillRect/>
          </a:stretch>
        </p:blipFill>
        <p:spPr>
          <a:xfrm>
            <a:off x="6560185" y="1275715"/>
            <a:ext cx="2273300" cy="3241675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9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0"/>
          <p:cNvSpPr txBox="1"/>
          <p:nvPr/>
        </p:nvSpPr>
        <p:spPr>
          <a:xfrm>
            <a:off x="2500367" y="193555"/>
            <a:ext cx="5372100" cy="46166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algn="ctr"/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二、世界多极化趋势的发展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grpSp>
        <p:nvGrpSpPr>
          <p:cNvPr id="2" name="Group 2"/>
          <p:cNvGrpSpPr/>
          <p:nvPr/>
        </p:nvGrpSpPr>
        <p:grpSpPr bwMode="auto">
          <a:xfrm>
            <a:off x="813911" y="971868"/>
            <a:ext cx="2763441" cy="1984772"/>
            <a:chOff x="0" y="0"/>
            <a:chExt cx="2321" cy="2223"/>
          </a:xfrm>
        </p:grpSpPr>
        <p:sp>
          <p:nvSpPr>
            <p:cNvPr id="7190" name="Freeform 3"/>
            <p:cNvSpPr>
              <a:spLocks noChangeArrowheads="1"/>
            </p:cNvSpPr>
            <p:nvPr/>
          </p:nvSpPr>
          <p:spPr bwMode="auto">
            <a:xfrm>
              <a:off x="1361" y="227"/>
              <a:ext cx="960" cy="1699"/>
            </a:xfrm>
            <a:custGeom>
              <a:avLst/>
              <a:gdLst>
                <a:gd name="T0" fmla="*/ 0 w 1128"/>
                <a:gd name="T1" fmla="*/ 0 h 2390"/>
                <a:gd name="T2" fmla="*/ 229 w 1128"/>
                <a:gd name="T3" fmla="*/ 71 h 2390"/>
                <a:gd name="T4" fmla="*/ 176 w 1128"/>
                <a:gd name="T5" fmla="*/ 39 h 2390"/>
                <a:gd name="T6" fmla="*/ 310 w 1128"/>
                <a:gd name="T7" fmla="*/ 81 h 2390"/>
                <a:gd name="T8" fmla="*/ 163 w 1128"/>
                <a:gd name="T9" fmla="*/ 126 h 2390"/>
                <a:gd name="T10" fmla="*/ 242 w 1128"/>
                <a:gd name="T11" fmla="*/ 90 h 2390"/>
                <a:gd name="T12" fmla="*/ 49 w 1128"/>
                <a:gd name="T13" fmla="*/ 149 h 2390"/>
                <a:gd name="T14" fmla="*/ 71 w 1128"/>
                <a:gd name="T15" fmla="*/ 131 h 2390"/>
                <a:gd name="T16" fmla="*/ 90 w 1128"/>
                <a:gd name="T17" fmla="*/ 109 h 2390"/>
                <a:gd name="T18" fmla="*/ 103 w 1128"/>
                <a:gd name="T19" fmla="*/ 90 h 2390"/>
                <a:gd name="T20" fmla="*/ 106 w 1128"/>
                <a:gd name="T21" fmla="*/ 77 h 2390"/>
                <a:gd name="T22" fmla="*/ 100 w 1128"/>
                <a:gd name="T23" fmla="*/ 62 h 2390"/>
                <a:gd name="T24" fmla="*/ 89 w 1128"/>
                <a:gd name="T25" fmla="*/ 45 h 2390"/>
                <a:gd name="T26" fmla="*/ 66 w 1128"/>
                <a:gd name="T27" fmla="*/ 31 h 2390"/>
                <a:gd name="T28" fmla="*/ 0 w 1128"/>
                <a:gd name="T29" fmla="*/ 0 h 23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28"/>
                <a:gd name="T46" fmla="*/ 0 h 2390"/>
                <a:gd name="T47" fmla="*/ 1128 w 1128"/>
                <a:gd name="T48" fmla="*/ 2390 h 239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28" h="2390">
                  <a:moveTo>
                    <a:pt x="0" y="0"/>
                  </a:moveTo>
                  <a:lnTo>
                    <a:pt x="831" y="1085"/>
                  </a:lnTo>
                  <a:lnTo>
                    <a:pt x="639" y="605"/>
                  </a:lnTo>
                  <a:lnTo>
                    <a:pt x="1128" y="1241"/>
                  </a:lnTo>
                  <a:lnTo>
                    <a:pt x="593" y="1932"/>
                  </a:lnTo>
                  <a:lnTo>
                    <a:pt x="879" y="1373"/>
                  </a:lnTo>
                  <a:lnTo>
                    <a:pt x="176" y="2284"/>
                  </a:lnTo>
                  <a:cubicBezTo>
                    <a:pt x="72" y="2390"/>
                    <a:pt x="229" y="2113"/>
                    <a:pt x="254" y="2011"/>
                  </a:cubicBezTo>
                  <a:cubicBezTo>
                    <a:pt x="279" y="1909"/>
                    <a:pt x="306" y="1776"/>
                    <a:pt x="326" y="1670"/>
                  </a:cubicBezTo>
                  <a:cubicBezTo>
                    <a:pt x="346" y="1564"/>
                    <a:pt x="362" y="1451"/>
                    <a:pt x="372" y="1371"/>
                  </a:cubicBezTo>
                  <a:cubicBezTo>
                    <a:pt x="382" y="1291"/>
                    <a:pt x="386" y="1261"/>
                    <a:pt x="385" y="1189"/>
                  </a:cubicBezTo>
                  <a:cubicBezTo>
                    <a:pt x="384" y="1117"/>
                    <a:pt x="376" y="1022"/>
                    <a:pt x="365" y="939"/>
                  </a:cubicBezTo>
                  <a:cubicBezTo>
                    <a:pt x="354" y="856"/>
                    <a:pt x="341" y="771"/>
                    <a:pt x="320" y="693"/>
                  </a:cubicBezTo>
                  <a:cubicBezTo>
                    <a:pt x="299" y="615"/>
                    <a:pt x="294" y="586"/>
                    <a:pt x="241" y="471"/>
                  </a:cubicBezTo>
                  <a:cubicBezTo>
                    <a:pt x="188" y="356"/>
                    <a:pt x="50" y="98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000000"/>
                </a:gs>
              </a:gsLst>
              <a:path path="rect">
                <a:fillToRect l="100000" t="100000"/>
              </a:path>
            </a:gradFill>
            <a:ln w="9525">
              <a:solidFill>
                <a:schemeClr val="tx1"/>
              </a:solidFill>
              <a:round/>
            </a:ln>
          </p:spPr>
          <p:txBody>
            <a:bodyPr/>
            <a:lstStyle/>
            <a:p>
              <a:endPara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7191" name="Object 4"/>
            <p:cNvPicPr>
              <a:picLocks noChangeAspect="1" noChangeArrowheads="1"/>
            </p:cNvPicPr>
            <p:nvPr/>
          </p:nvPicPr>
          <p:blipFill>
            <a:blip r:embed="rId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770" cy="22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Group 5"/>
          <p:cNvGrpSpPr/>
          <p:nvPr/>
        </p:nvGrpSpPr>
        <p:grpSpPr bwMode="auto">
          <a:xfrm>
            <a:off x="798196" y="2933422"/>
            <a:ext cx="5616179" cy="955477"/>
            <a:chOff x="91" y="19"/>
            <a:chExt cx="4717" cy="1070"/>
          </a:xfrm>
        </p:grpSpPr>
        <p:sp>
          <p:nvSpPr>
            <p:cNvPr id="7182" name="AutoShape 6"/>
            <p:cNvSpPr>
              <a:spLocks noChangeArrowheads="1"/>
            </p:cNvSpPr>
            <p:nvPr/>
          </p:nvSpPr>
          <p:spPr bwMode="auto">
            <a:xfrm>
              <a:off x="2177" y="636"/>
              <a:ext cx="499" cy="453"/>
            </a:xfrm>
            <a:prstGeom prst="flowChartExtract">
              <a:avLst/>
            </a:prstGeom>
            <a:gradFill rotWithShape="1">
              <a:gsLst>
                <a:gs pos="0">
                  <a:srgbClr val="FFBF00"/>
                </a:gs>
                <a:gs pos="10001">
                  <a:srgbClr val="F27300"/>
                </a:gs>
                <a:gs pos="25000">
                  <a:srgbClr val="8F0040"/>
                </a:gs>
                <a:gs pos="50000">
                  <a:srgbClr val="400040"/>
                </a:gs>
                <a:gs pos="80000">
                  <a:srgbClr val="000040"/>
                </a:gs>
                <a:gs pos="100000">
                  <a:srgbClr val="000000"/>
                </a:gs>
              </a:gsLst>
              <a:lin ang="5400000" scaled="1"/>
            </a:gradFill>
            <a:ln w="9525">
              <a:solidFill>
                <a:schemeClr val="tx1"/>
              </a:solidFill>
              <a:miter lim="800000"/>
            </a:ln>
          </p:spPr>
          <p:txBody>
            <a:bodyPr wrap="none" anchor="ctr"/>
            <a:lstStyle/>
            <a:p>
              <a:pPr eaLnBrk="1" hangingPunct="1"/>
              <a:endParaRPr lang="zh-CN" altLang="en-US" sz="2100" noProof="1"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grpSp>
          <p:nvGrpSpPr>
            <p:cNvPr id="7183" name="Group 7"/>
            <p:cNvGrpSpPr/>
            <p:nvPr/>
          </p:nvGrpSpPr>
          <p:grpSpPr bwMode="auto">
            <a:xfrm>
              <a:off x="91" y="93"/>
              <a:ext cx="4717" cy="598"/>
              <a:chOff x="0" y="2"/>
              <a:chExt cx="4717" cy="598"/>
            </a:xfrm>
          </p:grpSpPr>
          <p:sp>
            <p:nvSpPr>
              <p:cNvPr id="18440" name="AutoShape 8"/>
              <p:cNvSpPr>
                <a:spLocks noChangeArrowheads="1"/>
              </p:cNvSpPr>
              <p:nvPr/>
            </p:nvSpPr>
            <p:spPr bwMode="auto">
              <a:xfrm>
                <a:off x="0" y="2"/>
                <a:ext cx="2448" cy="543"/>
              </a:xfrm>
              <a:prstGeom prst="cube">
                <a:avLst>
                  <a:gd name="adj" fmla="val 25000"/>
                </a:avLst>
              </a:prstGeom>
              <a:gradFill rotWithShape="1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46275"/>
                      <a:invGamma/>
                    </a:schemeClr>
                  </a:gs>
                </a:gsLst>
                <a:lin ang="5400000" scaled="1"/>
              </a:gradFill>
              <a:ln w="9525" cmpd="sng">
                <a:solidFill>
                  <a:schemeClr val="tx1"/>
                </a:solidFill>
                <a:miter lim="800000"/>
              </a:ln>
              <a:effectLst/>
            </p:spPr>
            <p:txBody>
              <a:bodyPr wrap="none" anchor="ctr"/>
              <a:lstStyle/>
              <a:p>
                <a:pPr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 sz="210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7187" name="AutoShape 9"/>
              <p:cNvSpPr>
                <a:spLocks noChangeArrowheads="1"/>
              </p:cNvSpPr>
              <p:nvPr/>
            </p:nvSpPr>
            <p:spPr bwMode="auto">
              <a:xfrm>
                <a:off x="2313" y="2"/>
                <a:ext cx="2404" cy="543"/>
              </a:xfrm>
              <a:prstGeom prst="cube">
                <a:avLst>
                  <a:gd name="adj" fmla="val 25000"/>
                </a:avLst>
              </a:prstGeom>
              <a:solidFill>
                <a:srgbClr val="CC3300"/>
              </a:solidFill>
              <a:ln w="9525">
                <a:solidFill>
                  <a:schemeClr val="tx1"/>
                </a:solidFill>
                <a:miter lim="800000"/>
              </a:ln>
            </p:spPr>
            <p:txBody>
              <a:bodyPr wrap="none" anchor="ctr"/>
              <a:lstStyle/>
              <a:p>
                <a:pPr eaLnBrk="1" hangingPunct="1"/>
                <a:endParaRPr lang="zh-CN" altLang="en-US" sz="2100" noProof="1">
                  <a:latin typeface="黑体" panose="02010609060101010101" pitchFamily="49" charset="-122"/>
                  <a:ea typeface="黑体" panose="02010609060101010101" pitchFamily="49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188" name="Text Box 10"/>
              <p:cNvSpPr txBox="1">
                <a:spLocks noChangeArrowheads="1"/>
              </p:cNvSpPr>
              <p:nvPr/>
            </p:nvSpPr>
            <p:spPr bwMode="auto">
              <a:xfrm>
                <a:off x="0" y="136"/>
                <a:ext cx="2295" cy="46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zh-CN" altLang="zh-CN" sz="2100" b="1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微软雅黑" panose="020B0503020204020204" charset="-122"/>
                    <a:sym typeface="Arial" panose="020B0604020202020204" pitchFamily="34" charset="0"/>
                  </a:rPr>
                  <a:t> </a:t>
                </a:r>
                <a:r>
                  <a:rPr lang="zh-CN" altLang="en-US" sz="2100" b="1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微软雅黑" panose="020B0503020204020204" charset="-122"/>
                    <a:sym typeface="Arial" panose="020B0604020202020204" pitchFamily="34" charset="0"/>
                  </a:rPr>
                  <a:t>两        极</a:t>
                </a:r>
                <a:endParaRPr lang="zh-CN" altLang="en-US" sz="21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7189" name="Text Box 11"/>
              <p:cNvSpPr txBox="1">
                <a:spLocks noChangeArrowheads="1"/>
              </p:cNvSpPr>
              <p:nvPr/>
            </p:nvSpPr>
            <p:spPr bwMode="auto">
              <a:xfrm>
                <a:off x="2328" y="127"/>
                <a:ext cx="2249" cy="46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zh-CN" altLang="zh-CN" sz="2100" b="1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微软雅黑" panose="020B0503020204020204" charset="-122"/>
                    <a:sym typeface="Arial" panose="020B0604020202020204" pitchFamily="34" charset="0"/>
                  </a:rPr>
                  <a:t> </a:t>
                </a:r>
                <a:r>
                  <a:rPr lang="zh-CN" altLang="en-US" sz="2100" b="1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  <a:cs typeface="微软雅黑" panose="020B0503020204020204" charset="-122"/>
                    <a:sym typeface="Arial" panose="020B0604020202020204" pitchFamily="34" charset="0"/>
                  </a:rPr>
                  <a:t>格        局</a:t>
                </a:r>
                <a:endParaRPr lang="zh-CN" altLang="en-US" sz="2100" b="1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微软雅黑" panose="020B050302020402020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84" name="AutoShape 12"/>
            <p:cNvSpPr>
              <a:spLocks noChangeArrowheads="1"/>
            </p:cNvSpPr>
            <p:nvPr/>
          </p:nvSpPr>
          <p:spPr bwMode="auto">
            <a:xfrm rot="-5400000">
              <a:off x="1205" y="-977"/>
              <a:ext cx="185" cy="2177"/>
            </a:xfrm>
            <a:prstGeom prst="flowChartMagneticDrum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eaLnBrk="1" hangingPunct="1"/>
              <a:endParaRPr lang="zh-CN" altLang="en-US" sz="2100" noProof="1"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  <p:sp>
          <p:nvSpPr>
            <p:cNvPr id="7185" name="AutoShape 13"/>
            <p:cNvSpPr>
              <a:spLocks noChangeArrowheads="1"/>
            </p:cNvSpPr>
            <p:nvPr/>
          </p:nvSpPr>
          <p:spPr bwMode="auto">
            <a:xfrm rot="-5400000">
              <a:off x="3483" y="-973"/>
              <a:ext cx="183" cy="2177"/>
            </a:xfrm>
            <a:prstGeom prst="flowChartMagneticDrum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</a:ln>
          </p:spPr>
          <p:txBody>
            <a:bodyPr wrap="none" anchor="ctr"/>
            <a:lstStyle/>
            <a:p>
              <a:pPr eaLnBrk="1" hangingPunct="1"/>
              <a:endParaRPr lang="zh-CN" altLang="en-US" sz="2100" noProof="1"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5"/>
          <p:cNvGrpSpPr/>
          <p:nvPr/>
        </p:nvGrpSpPr>
        <p:grpSpPr bwMode="auto">
          <a:xfrm>
            <a:off x="3577115" y="914718"/>
            <a:ext cx="2670572" cy="2106216"/>
            <a:chOff x="0" y="0"/>
            <a:chExt cx="2242" cy="2358"/>
          </a:xfrm>
        </p:grpSpPr>
        <p:sp>
          <p:nvSpPr>
            <p:cNvPr id="7180" name="Freeform 16"/>
            <p:cNvSpPr>
              <a:spLocks noChangeArrowheads="1"/>
            </p:cNvSpPr>
            <p:nvPr/>
          </p:nvSpPr>
          <p:spPr bwMode="auto">
            <a:xfrm rot="10769894">
              <a:off x="0" y="362"/>
              <a:ext cx="869" cy="1697"/>
            </a:xfrm>
            <a:custGeom>
              <a:avLst/>
              <a:gdLst>
                <a:gd name="T0" fmla="*/ 0 w 1128"/>
                <a:gd name="T1" fmla="*/ 0 h 2390"/>
                <a:gd name="T2" fmla="*/ 103 w 1128"/>
                <a:gd name="T3" fmla="*/ 70 h 2390"/>
                <a:gd name="T4" fmla="*/ 79 w 1128"/>
                <a:gd name="T5" fmla="*/ 39 h 2390"/>
                <a:gd name="T6" fmla="*/ 140 w 1128"/>
                <a:gd name="T7" fmla="*/ 80 h 2390"/>
                <a:gd name="T8" fmla="*/ 74 w 1128"/>
                <a:gd name="T9" fmla="*/ 125 h 2390"/>
                <a:gd name="T10" fmla="*/ 109 w 1128"/>
                <a:gd name="T11" fmla="*/ 89 h 2390"/>
                <a:gd name="T12" fmla="*/ 22 w 1128"/>
                <a:gd name="T13" fmla="*/ 148 h 2390"/>
                <a:gd name="T14" fmla="*/ 32 w 1128"/>
                <a:gd name="T15" fmla="*/ 130 h 2390"/>
                <a:gd name="T16" fmla="*/ 41 w 1128"/>
                <a:gd name="T17" fmla="*/ 108 h 2390"/>
                <a:gd name="T18" fmla="*/ 46 w 1128"/>
                <a:gd name="T19" fmla="*/ 89 h 2390"/>
                <a:gd name="T20" fmla="*/ 48 w 1128"/>
                <a:gd name="T21" fmla="*/ 77 h 2390"/>
                <a:gd name="T22" fmla="*/ 45 w 1128"/>
                <a:gd name="T23" fmla="*/ 61 h 2390"/>
                <a:gd name="T24" fmla="*/ 39 w 1128"/>
                <a:gd name="T25" fmla="*/ 45 h 2390"/>
                <a:gd name="T26" fmla="*/ 30 w 1128"/>
                <a:gd name="T27" fmla="*/ 31 h 2390"/>
                <a:gd name="T28" fmla="*/ 0 w 1128"/>
                <a:gd name="T29" fmla="*/ 0 h 239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1128"/>
                <a:gd name="T46" fmla="*/ 0 h 2390"/>
                <a:gd name="T47" fmla="*/ 1128 w 1128"/>
                <a:gd name="T48" fmla="*/ 2390 h 2390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1128" h="2390">
                  <a:moveTo>
                    <a:pt x="0" y="0"/>
                  </a:moveTo>
                  <a:lnTo>
                    <a:pt x="831" y="1085"/>
                  </a:lnTo>
                  <a:lnTo>
                    <a:pt x="639" y="605"/>
                  </a:lnTo>
                  <a:lnTo>
                    <a:pt x="1128" y="1241"/>
                  </a:lnTo>
                  <a:lnTo>
                    <a:pt x="593" y="1932"/>
                  </a:lnTo>
                  <a:lnTo>
                    <a:pt x="879" y="1373"/>
                  </a:lnTo>
                  <a:lnTo>
                    <a:pt x="176" y="2284"/>
                  </a:lnTo>
                  <a:cubicBezTo>
                    <a:pt x="72" y="2390"/>
                    <a:pt x="229" y="2113"/>
                    <a:pt x="254" y="2011"/>
                  </a:cubicBezTo>
                  <a:cubicBezTo>
                    <a:pt x="279" y="1909"/>
                    <a:pt x="306" y="1776"/>
                    <a:pt x="326" y="1670"/>
                  </a:cubicBezTo>
                  <a:cubicBezTo>
                    <a:pt x="346" y="1564"/>
                    <a:pt x="362" y="1451"/>
                    <a:pt x="372" y="1371"/>
                  </a:cubicBezTo>
                  <a:cubicBezTo>
                    <a:pt x="382" y="1291"/>
                    <a:pt x="386" y="1261"/>
                    <a:pt x="385" y="1189"/>
                  </a:cubicBezTo>
                  <a:cubicBezTo>
                    <a:pt x="384" y="1117"/>
                    <a:pt x="376" y="1022"/>
                    <a:pt x="365" y="939"/>
                  </a:cubicBezTo>
                  <a:cubicBezTo>
                    <a:pt x="354" y="856"/>
                    <a:pt x="341" y="771"/>
                    <a:pt x="320" y="693"/>
                  </a:cubicBezTo>
                  <a:cubicBezTo>
                    <a:pt x="299" y="615"/>
                    <a:pt x="294" y="586"/>
                    <a:pt x="241" y="471"/>
                  </a:cubicBezTo>
                  <a:cubicBezTo>
                    <a:pt x="188" y="356"/>
                    <a:pt x="50" y="98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0000"/>
                </a:gs>
                <a:gs pos="20000">
                  <a:srgbClr val="000040"/>
                </a:gs>
                <a:gs pos="50000">
                  <a:srgbClr val="400040"/>
                </a:gs>
                <a:gs pos="75000">
                  <a:srgbClr val="8F0040"/>
                </a:gs>
                <a:gs pos="89999">
                  <a:srgbClr val="F27300"/>
                </a:gs>
                <a:gs pos="100000">
                  <a:srgbClr val="FFBF00"/>
                </a:gs>
              </a:gsLst>
              <a:path path="rect">
                <a:fillToRect t="100000" r="100000"/>
              </a:path>
            </a:gradFill>
            <a:ln w="9525">
              <a:solidFill>
                <a:srgbClr val="FF3300"/>
              </a:solidFill>
              <a:round/>
            </a:ln>
          </p:spPr>
          <p:txBody>
            <a:bodyPr/>
            <a:lstStyle/>
            <a:p>
              <a:endParaRPr lang="zh-CN" altLang="en-US" sz="2100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pic>
          <p:nvPicPr>
            <p:cNvPr id="7181" name="Object 1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9" y="0"/>
              <a:ext cx="1743" cy="23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8451" name="AutoShape 19"/>
          <p:cNvSpPr>
            <a:spLocks noChangeArrowheads="1"/>
          </p:cNvSpPr>
          <p:nvPr/>
        </p:nvSpPr>
        <p:spPr bwMode="auto">
          <a:xfrm>
            <a:off x="4148614" y="1053307"/>
            <a:ext cx="2158604" cy="1783556"/>
          </a:xfrm>
          <a:prstGeom prst="irregularSeal1">
            <a:avLst/>
          </a:prstGeom>
          <a:gradFill rotWithShape="1">
            <a:gsLst>
              <a:gs pos="0">
                <a:srgbClr val="FFBF00"/>
              </a:gs>
              <a:gs pos="10001">
                <a:srgbClr val="F27300"/>
              </a:gs>
              <a:gs pos="25000">
                <a:srgbClr val="8F0040"/>
              </a:gs>
              <a:gs pos="50000">
                <a:srgbClr val="400040"/>
              </a:gs>
              <a:gs pos="80000">
                <a:srgbClr val="000040"/>
              </a:gs>
              <a:gs pos="100000">
                <a:srgbClr val="000000"/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miter lim="800000"/>
          </a:ln>
        </p:spPr>
        <p:txBody>
          <a:bodyPr wrap="none" anchor="ctr"/>
          <a:lstStyle/>
          <a:p>
            <a:pPr eaLnBrk="1" hangingPunct="1"/>
            <a:endParaRPr lang="zh-CN" altLang="en-US" sz="2100" noProof="1"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4285298" y="1714343"/>
            <a:ext cx="18859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zh-CN" altLang="en-US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苏联解体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sym typeface="Arial" panose="020B0604020202020204" pitchFamily="34" charset="0"/>
            </a:endParaRPr>
          </a:p>
        </p:txBody>
      </p:sp>
      <p:pic>
        <p:nvPicPr>
          <p:cNvPr id="27" name="Picture 5" descr="https://gss0.bdstatic.com/-4o3dSag_xI4khGkpoWK1HF6hhy/baike/c0%3Dbaike150%2C5%2C5%2C150%2C50/sign=b6a01ab4788b4710da22f59ea2a7a898/c995d143ad4bd1137ff155a750afa40f4bfb056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661" y="1486218"/>
            <a:ext cx="1657350" cy="9882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文本框 6"/>
          <p:cNvSpPr txBox="1"/>
          <p:nvPr/>
        </p:nvSpPr>
        <p:spPr>
          <a:xfrm>
            <a:off x="3876198" y="790893"/>
            <a:ext cx="4872265" cy="1446550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dash"/>
          </a:ln>
        </p:spPr>
        <p:txBody>
          <a:bodyPr wrap="square" rtlCol="0" anchor="t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anose="05000000000000000000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anose="05000000000000000000" pitchFamily="2" charset="2"/>
              <a:buChar char="Ø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95000"/>
              <a:buFont typeface="Wingdings" panose="05000000000000000000" pitchFamily="2" charset="2"/>
              <a:buChar char="¡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Pct val="90000"/>
              <a:buFont typeface="Wingdings" panose="05000000000000000000" pitchFamily="2" charset="2"/>
              <a:buChar char="Ø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Font typeface="Wingdings 2" panose="05020102010507070707" pitchFamily="18" charset="2"/>
              <a:buChar char="¡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0" lvl="0" indent="0" algn="just" eaLnBrk="1" fontAlgn="auto" hangingPunct="1">
              <a:spcBef>
                <a:spcPts val="0"/>
              </a:spcBef>
              <a:buClrTx/>
              <a:buSzTx/>
              <a:buFontTx/>
              <a:buNone/>
            </a:pPr>
            <a:r>
              <a:rPr sz="22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美国前总统克林顿</a:t>
            </a:r>
            <a:r>
              <a:rPr sz="2200" b="1" dirty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在阐述美国21世纪外交政策的讲话中说，世界必须有一个领导，而且只能有一个，美国最具有领导这个世界的能力。</a:t>
            </a:r>
            <a:endParaRPr sz="2200" b="1" dirty="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876199" y="2379423"/>
            <a:ext cx="4871734" cy="1446550"/>
          </a:xfrm>
          <a:prstGeom prst="rect">
            <a:avLst/>
          </a:prstGeom>
          <a:noFill/>
          <a:ln w="19050" cap="flat" cmpd="sng">
            <a:solidFill>
              <a:schemeClr val="bg1">
                <a:lumMod val="65000"/>
              </a:schemeClr>
            </a:solidFill>
            <a:prstDash val="lgDash"/>
            <a:miter/>
            <a:headEnd type="none" w="med" len="med"/>
            <a:tailEnd type="none" w="med" len="med"/>
          </a:ln>
        </p:spPr>
        <p:txBody>
          <a:bodyPr wrap="square" rtlCol="0" anchor="t">
            <a:spAutoFit/>
          </a:bodyPr>
          <a:lstStyle/>
          <a:p>
            <a:pPr lvl="0" algn="l" defTabSz="914400">
              <a:spcBef>
                <a:spcPts val="0"/>
              </a:spcBef>
              <a:buClrTx/>
              <a:buSzTx/>
              <a:buFontTx/>
            </a:pPr>
            <a:r>
              <a:rPr lang="zh-CN" sz="2200" b="1" dirty="0">
                <a:latin typeface="Calibri" panose="020F0502020204030204" charset="0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苏联的崩溃产生了一个世纪才有一次的机会，在全世界推行美国的利</a:t>
            </a:r>
            <a:r>
              <a:rPr lang="zh-CN" sz="2200" b="1" dirty="0" smtClean="0">
                <a:latin typeface="Calibri" panose="020F0502020204030204" charset="0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益</a:t>
            </a:r>
            <a:r>
              <a:rPr lang="zh-CN" altLang="en-US" sz="2200" b="1" dirty="0" smtClean="0">
                <a:latin typeface="Calibri" panose="020F0502020204030204" charset="0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和</a:t>
            </a:r>
            <a:r>
              <a:rPr lang="zh-CN" sz="2200" b="1" dirty="0" smtClean="0">
                <a:latin typeface="Calibri" panose="020F0502020204030204" charset="0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价</a:t>
            </a:r>
            <a:r>
              <a:rPr lang="zh-CN" sz="2200" b="1" dirty="0">
                <a:latin typeface="Calibri" panose="020F0502020204030204" charset="0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值观念</a:t>
            </a:r>
            <a:r>
              <a:rPr lang="zh-CN" sz="2200" b="1" dirty="0" smtClean="0">
                <a:latin typeface="Calibri" panose="020F0502020204030204" charset="0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。</a:t>
            </a:r>
            <a:endParaRPr lang="en-US" altLang="zh-CN" sz="2200" b="1" dirty="0" smtClean="0">
              <a:latin typeface="Calibri" panose="020F0502020204030204" charset="0"/>
              <a:ea typeface="黑体" panose="02010609060101010101" pitchFamily="49" charset="-122"/>
              <a:cs typeface="微软雅黑" panose="020B0503020204020204" charset="-122"/>
              <a:sym typeface="+mn-ea"/>
            </a:endParaRPr>
          </a:p>
          <a:p>
            <a:pPr lvl="0" algn="r" defTabSz="914400">
              <a:spcBef>
                <a:spcPts val="0"/>
              </a:spcBef>
              <a:buClrTx/>
              <a:buSzTx/>
              <a:buFontTx/>
            </a:pPr>
            <a:r>
              <a:rPr lang="zh-CN" sz="2200" b="1" dirty="0" smtClean="0">
                <a:solidFill>
                  <a:srgbClr val="0000FF"/>
                </a:solidFill>
                <a:latin typeface="Calibri" panose="020F0502020204030204" charset="0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——</a:t>
            </a:r>
            <a:r>
              <a:rPr lang="zh-CN" sz="2200" b="1" dirty="0">
                <a:solidFill>
                  <a:srgbClr val="0000FF"/>
                </a:solidFill>
                <a:latin typeface="Calibri" panose="020F0502020204030204" charset="0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美国前国务卿  贝克</a:t>
            </a:r>
            <a:endParaRPr lang="zh-CN" sz="2200" b="1" dirty="0">
              <a:solidFill>
                <a:srgbClr val="0000FF"/>
              </a:solidFill>
              <a:latin typeface="Calibri" panose="020F0502020204030204" charset="0"/>
              <a:ea typeface="黑体" panose="02010609060101010101" pitchFamily="49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28" name="文本框 8"/>
          <p:cNvSpPr txBox="1"/>
          <p:nvPr/>
        </p:nvSpPr>
        <p:spPr>
          <a:xfrm>
            <a:off x="452352" y="805339"/>
            <a:ext cx="3229610" cy="495935"/>
          </a:xfrm>
          <a:prstGeom prst="wedgeRoundRectCallout">
            <a:avLst>
              <a:gd name="adj1" fmla="val -23835"/>
              <a:gd name="adj2" fmla="val 70867"/>
              <a:gd name="adj3" fmla="val 16667"/>
            </a:avLst>
          </a:prstGeom>
          <a:solidFill>
            <a:schemeClr val="accent1">
              <a:lumMod val="60000"/>
              <a:lumOff val="40000"/>
            </a:schemeClr>
          </a:solidFill>
          <a:ln w="57150">
            <a:solidFill>
              <a:schemeClr val="accent1"/>
            </a:solidFill>
          </a:ln>
        </p:spPr>
        <p:txBody>
          <a:bodyPr wrap="square" anchor="t">
            <a:noAutofit/>
          </a:bodyPr>
          <a:lstStyle/>
          <a:p>
            <a:pPr lvl="0" algn="ctr" defTabSz="914400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2000" b="1" dirty="0" smtClean="0">
                <a:solidFill>
                  <a:schemeClr val="bg1"/>
                </a:solidFill>
                <a:latin typeface="Calibri" panose="020F0502020204030204" charset="0"/>
                <a:ea typeface="黑体" panose="02010609060101010101" pitchFamily="49" charset="-122"/>
                <a:cs typeface="微软雅黑" panose="020B0503020204020204" charset="-122"/>
                <a:sym typeface="+mn-ea"/>
              </a:rPr>
              <a:t>美国企图建立单极世界</a:t>
            </a:r>
            <a:endParaRPr lang="zh-CN" altLang="en-US" sz="2000" b="1" dirty="0" smtClean="0">
              <a:solidFill>
                <a:schemeClr val="bg1"/>
              </a:solidFill>
              <a:latin typeface="Calibri" panose="020F0502020204030204" charset="0"/>
              <a:ea typeface="黑体" panose="02010609060101010101" pitchFamily="49" charset="-122"/>
              <a:cs typeface="微软雅黑" panose="020B0503020204020204" charset="-122"/>
              <a:sym typeface="+mn-ea"/>
            </a:endParaRPr>
          </a:p>
        </p:txBody>
      </p:sp>
      <p:sp>
        <p:nvSpPr>
          <p:cNvPr id="14" name="文本框 8"/>
          <p:cNvSpPr txBox="1"/>
          <p:nvPr/>
        </p:nvSpPr>
        <p:spPr>
          <a:xfrm>
            <a:off x="608283" y="3119160"/>
            <a:ext cx="7992888" cy="1621685"/>
          </a:xfrm>
          <a:prstGeom prst="wedgeRoundRectCallout">
            <a:avLst>
              <a:gd name="adj1" fmla="val -29962"/>
              <a:gd name="adj2" fmla="val -65078"/>
              <a:gd name="adj3" fmla="val 16667"/>
            </a:avLst>
          </a:prstGeom>
          <a:solidFill>
            <a:schemeClr val="bg1"/>
          </a:solidFill>
          <a:ln w="19050">
            <a:solidFill>
              <a:schemeClr val="bg1">
                <a:lumMod val="65000"/>
              </a:schemeClr>
            </a:solidFill>
          </a:ln>
        </p:spPr>
        <p:txBody>
          <a:bodyPr wrap="square" anchor="t">
            <a:noAutofit/>
          </a:bodyPr>
          <a:lstStyle/>
          <a:p>
            <a:pPr lvl="0" algn="l" defTabSz="914400">
              <a:lnSpc>
                <a:spcPct val="125000"/>
              </a:lnSpc>
              <a:buClrTx/>
              <a:buSzTx/>
              <a:buFontTx/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微软雅黑" panose="020B0503020204020204" charset="-122"/>
              </a:rPr>
              <a:t>“今天，美国是唯一真正的全球大国......美国的力量是真实的；事实上，在可预见的未来，它大概不会受到任何潜在敌人的挑战......</a:t>
            </a: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微软雅黑" panose="020B0503020204020204" charset="-122"/>
              </a:rPr>
              <a:t>美国的全球地位在历史上是独一无二的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微软雅黑" panose="020B0503020204020204" charset="-122"/>
              </a:rPr>
              <a:t>。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微软雅黑" panose="020B0503020204020204" charset="-122"/>
            </a:endParaRPr>
          </a:p>
          <a:p>
            <a:pPr lvl="0" algn="r" defTabSz="914400">
              <a:lnSpc>
                <a:spcPct val="125000"/>
              </a:lnSpc>
              <a:buClrTx/>
              <a:buSzTx/>
              <a:buFontTx/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微软雅黑" panose="020B0503020204020204" charset="-122"/>
              </a:rPr>
              <a:t>                     </a:t>
            </a:r>
            <a:r>
              <a:rPr lang="zh-CN" altLang="en-US" sz="2000" b="1" dirty="0" smtClean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微软雅黑" panose="020B0503020204020204" charset="-122"/>
              </a:rPr>
              <a:t>——</a:t>
            </a:r>
            <a:r>
              <a:rPr lang="zh-CN" altLang="en-US" sz="2000" b="1" dirty="0">
                <a:solidFill>
                  <a:srgbClr val="0000FF"/>
                </a:solidFill>
                <a:latin typeface="黑体" panose="02010609060101010101" pitchFamily="49" charset="-122"/>
                <a:ea typeface="黑体" panose="02010609060101010101" pitchFamily="49" charset="-122"/>
                <a:cs typeface="+mn-ea"/>
                <a:sym typeface="微软雅黑" panose="020B0503020204020204" charset="-122"/>
              </a:rPr>
              <a:t>美国前国家安全顾问  布热津斯基</a:t>
            </a:r>
            <a:endParaRPr lang="zh-CN" altLang="en-US" sz="2000" b="1" dirty="0">
              <a:solidFill>
                <a:srgbClr val="0000FF"/>
              </a:solidFill>
              <a:latin typeface="黑体" panose="02010609060101010101" pitchFamily="49" charset="-122"/>
              <a:ea typeface="黑体" panose="02010609060101010101" pitchFamily="49" charset="-122"/>
              <a:cs typeface="+mn-ea"/>
              <a:sym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3" presetClass="entr" presetSubtype="16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84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9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51" grpId="0" bldLvl="0" animBg="1"/>
      <p:bldP spid="18451" grpId="1" bldLvl="0" animBg="1"/>
      <p:bldP spid="18452" grpId="0"/>
      <p:bldP spid="7" grpId="0" bldLvl="0" animBg="1"/>
      <p:bldP spid="8" grpId="0" bldLvl="0" animBg="1"/>
      <p:bldP spid="28" grpId="0" animBg="1"/>
      <p:bldP spid="14" grpId="0" bldLvl="0" animBg="1"/>
    </p:bldLst>
  </p:timing>
</p:sld>
</file>

<file path=ppt/tags/tag1.xml><?xml version="1.0" encoding="utf-8"?>
<p:tagLst xmlns:p="http://schemas.openxmlformats.org/presentationml/2006/main">
  <p:tag name="AS_UNIQUEID" val="1185"/>
  <p:tag name="KSO_WM_BEAUTIFY_FLAG" val=""/>
</p:tagLst>
</file>

<file path=ppt/tags/tag10.xml><?xml version="1.0" encoding="utf-8"?>
<p:tagLst xmlns:p="http://schemas.openxmlformats.org/presentationml/2006/main">
  <p:tag name="AS_UNIQUEID" val="1185"/>
  <p:tag name="KSO_WM_BEAUTIFY_FLAG" val="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KSO_WM_SPECIAL_SOURCE" val="bdnull"/>
</p:tagLst>
</file>

<file path=ppt/tags/tag103.xml><?xml version="1.0" encoding="utf-8"?>
<p:tagLst xmlns:p="http://schemas.openxmlformats.org/presentationml/2006/main">
  <p:tag name="KSO_WM_BEAUTIFY_FLAG" val=""/>
</p:tagLst>
</file>

<file path=ppt/tags/tag104.xml><?xml version="1.0" encoding="utf-8"?>
<p:tagLst xmlns:p="http://schemas.openxmlformats.org/presentationml/2006/main">
  <p:tag name="KSO_WM_BEAUTIFY_FLAG" val=""/>
</p:tagLst>
</file>

<file path=ppt/tags/tag105.xml><?xml version="1.0" encoding="utf-8"?>
<p:tagLst xmlns:p="http://schemas.openxmlformats.org/presentationml/2006/main">
  <p:tag name="KSO_WM_BEAUTIFY_FLAG" val=""/>
</p:tagLst>
</file>

<file path=ppt/tags/tag106.xml><?xml version="1.0" encoding="utf-8"?>
<p:tagLst xmlns:p="http://schemas.openxmlformats.org/presentationml/2006/main">
  <p:tag name="KSO_WM_BEAUTIFY_FLAG" val=""/>
</p:tagLst>
</file>

<file path=ppt/tags/tag107.xml><?xml version="1.0" encoding="utf-8"?>
<p:tagLst xmlns:p="http://schemas.openxmlformats.org/presentationml/2006/main">
  <p:tag name="KSO_WM_BEAUTIFY_FLAG" val=""/>
</p:tagLst>
</file>

<file path=ppt/tags/tag108.xml><?xml version="1.0" encoding="utf-8"?>
<p:tagLst xmlns:p="http://schemas.openxmlformats.org/presentationml/2006/main">
  <p:tag name="KSO_WM_BEAUTIFY_FLAG" val=""/>
</p:tagLst>
</file>

<file path=ppt/tags/tag109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KSO_WM_BEAUTIFY_FLAG" val=""/>
</p:tagLst>
</file>

<file path=ppt/tags/tag111.xml><?xml version="1.0" encoding="utf-8"?>
<p:tagLst xmlns:p="http://schemas.openxmlformats.org/presentationml/2006/main">
  <p:tag name="KSO_WM_BEAUTIFY_FLAG" val=""/>
</p:tagLst>
</file>

<file path=ppt/tags/tag112.xml><?xml version="1.0" encoding="utf-8"?>
<p:tagLst xmlns:p="http://schemas.openxmlformats.org/presentationml/2006/main">
  <p:tag name="KSO_WM_BEAUTIFY_FLAG" val=""/>
</p:tagLst>
</file>

<file path=ppt/tags/tag113.xml><?xml version="1.0" encoding="utf-8"?>
<p:tagLst xmlns:p="http://schemas.openxmlformats.org/presentationml/2006/main">
  <p:tag name="AS_UNIQUEID" val="65"/>
  <p:tag name="KSO_WM_BEAUTIFY_FLAG" val=""/>
</p:tagLst>
</file>

<file path=ppt/tags/tag114.xml><?xml version="1.0" encoding="utf-8"?>
<p:tagLst xmlns:p="http://schemas.openxmlformats.org/presentationml/2006/main">
  <p:tag name="AS_UNIQUEID" val="66"/>
  <p:tag name="KSO_WM_BEAUTIFY_FLAG" val=""/>
</p:tagLst>
</file>

<file path=ppt/tags/tag115.xml><?xml version="1.0" encoding="utf-8"?>
<p:tagLst xmlns:p="http://schemas.openxmlformats.org/presentationml/2006/main">
  <p:tag name="KSO_WM_BEAUTIFY_FLAG" val=""/>
</p:tagLst>
</file>

<file path=ppt/tags/tag116.xml><?xml version="1.0" encoding="utf-8"?>
<p:tagLst xmlns:p="http://schemas.openxmlformats.org/presentationml/2006/main">
  <p:tag name="TABLE_ENDDRAG_ORIGIN_RECT" val="393*122"/>
  <p:tag name="TABLE_ENDDRAG_RECT" val="130*161*393*122"/>
</p:tagLst>
</file>

<file path=ppt/tags/tag117.xml><?xml version="1.0" encoding="utf-8"?>
<p:tagLst xmlns:p="http://schemas.openxmlformats.org/presentationml/2006/main">
  <p:tag name="COMMONDATA" val="eyJoZGlkIjoiM2U4YTQ4NGZjZGI1ZTdhNzIzYmNmNDRkZGU5MmI4ODIifQ=="/>
  <p:tag name="KSO_WPP_MARK_KEY" val="3a5f311e-f7f9-41e5-b799-f34613bd13a0"/>
  <p:tag name="commondata" val="eyJoZGlkIjoiMDc0YmVkNzIyYTUyMGViMjlkZjRjOWNkOGFjNWZiMmUifQ=="/>
</p:tagLst>
</file>

<file path=ppt/tags/tag12.xml><?xml version="1.0" encoding="utf-8"?>
<p:tagLst xmlns:p="http://schemas.openxmlformats.org/presentationml/2006/main">
  <p:tag name="KSO_WM_BEAUTIFY_FLAG" val=""/>
</p:tagLst>
</file>

<file path=ppt/tags/tag13.xml><?xml version="1.0" encoding="utf-8"?>
<p:tagLst xmlns:p="http://schemas.openxmlformats.org/presentationml/2006/main">
  <p:tag name="AS_UNIQUEID" val="1185"/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AS_UNIQUEID" val="1185"/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AS_UNIQUEID" val="1185"/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AS_UNIQUEID" val="1185"/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AS_UNIQUEID" val="1185"/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AS_UNIQUEID" val="1185"/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AS_UNIQUEID" val="3708"/>
</p:tagLst>
</file>

<file path=ppt/tags/tag35.xml><?xml version="1.0" encoding="utf-8"?>
<p:tagLst xmlns:p="http://schemas.openxmlformats.org/presentationml/2006/main">
  <p:tag name="KSO_WM_BEAUTIFY_FLAG" val=""/>
</p:tagLst>
</file>

<file path=ppt/tags/tag36.xml><?xml version="1.0" encoding="utf-8"?>
<p:tagLst xmlns:p="http://schemas.openxmlformats.org/presentationml/2006/main">
  <p:tag name="KSO_WM_BEAUTIFY_FLAG" val="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AS_UNIQUEID" val="3704"/>
</p:tagLst>
</file>

<file path=ppt/tags/tag39.xml><?xml version="1.0" encoding="utf-8"?>
<p:tagLst xmlns:p="http://schemas.openxmlformats.org/presentationml/2006/main">
  <p:tag name="AS_UNIQUEID" val="3705"/>
</p:tagLst>
</file>

<file path=ppt/tags/tag4.xml><?xml version="1.0" encoding="utf-8"?>
<p:tagLst xmlns:p="http://schemas.openxmlformats.org/presentationml/2006/main">
  <p:tag name="AS_UNIQUEID" val="1185"/>
  <p:tag name="KSO_WM_BEAUTIFY_FLAG" val=""/>
</p:tagLst>
</file>

<file path=ppt/tags/tag40.xml><?xml version="1.0" encoding="utf-8"?>
<p:tagLst xmlns:p="http://schemas.openxmlformats.org/presentationml/2006/main">
  <p:tag name="AS_UNIQUEID" val="4774"/>
  <p:tag name="KSO_WM_BEAUTIFY_FLAG" val=""/>
  <p:tag name="KSO_WM_TAG_VERSION" val="1.0"/>
  <p:tag name="KSO_WM_TEMPLATE_CATEGORY" val="custom"/>
  <p:tag name="KSO_WM_TEMPLATE_INDEX" val="20207618"/>
  <p:tag name="KSO_WM_UNIT_COMPATIBLE" val="0"/>
  <p:tag name="KSO_WM_UNIT_DIAGRAM_ISNUMVISUAL" val="0"/>
  <p:tag name="KSO_WM_UNIT_DIAGRAM_ISREFERUNIT" val="0"/>
  <p:tag name="KSO_WM_UNIT_HIGHLIGHT" val="0"/>
  <p:tag name="KSO_WM_UNIT_ID" val="custom20207618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攻坚克难赢未来——实现中华民族伟大复兴的中国梦!"/>
  <p:tag name="KSO_WM_UNIT_TEXT_FILL_FORE_SCHEMECOLOR_INDEX" val="14"/>
  <p:tag name="KSO_WM_UNIT_TEXT_FILL_FORE_SCHEMECOLOR_INDEX_BRIGHTNESS" val="0"/>
  <p:tag name="KSO_WM_UNIT_TEXT_FILL_TYPE" val="1"/>
  <p:tag name="KSO_WM_UNIT_TYPE" val="b"/>
  <p:tag name="KSO_WM_UNIT_VALUE" val="36"/>
</p:tagLst>
</file>

<file path=ppt/tags/tag41.xml><?xml version="1.0" encoding="utf-8"?>
<p:tagLst xmlns:p="http://schemas.openxmlformats.org/presentationml/2006/main">
  <p:tag name="KSO_WM_BEAUTIFY_FLAG" val="#wm#"/>
  <p:tag name="KSO_WM_TEMPLATE_CATEGORY" val="custom"/>
  <p:tag name="KSO_WM_TEMPLATE_INDEX" val="20207618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KSO_WM_BEAUTIFY_FLAG" val=""/>
</p:tagLst>
</file>

<file path=ppt/tags/tag45.xml><?xml version="1.0" encoding="utf-8"?>
<p:tagLst xmlns:p="http://schemas.openxmlformats.org/presentationml/2006/main">
  <p:tag name="KSO_WM_BEAUTIFY_FLAG" val="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SPECIAL_SOURCE" val="bdnull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BEAUTIFY_FLAG" val=""/>
</p:tagLst>
</file>

<file path=ppt/tags/tag53.xml><?xml version="1.0" encoding="utf-8"?>
<p:tagLst xmlns:p="http://schemas.openxmlformats.org/presentationml/2006/main">
  <p:tag name="KSO_WM_SPECIAL_SOURCE" val="bdnull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SPECIAL_SOURCE" val="bdnull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BEAUTIFY_FLAG" val=""/>
</p:tagLst>
</file>

<file path=ppt/tags/tag61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SPECIAL_SOURCE" val="bdnull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AS_UNIQUEID" val="1185"/>
  <p:tag name="KSO_WM_BEAUTIFY_FLAG" val="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BEAUTIFY_FLAG" val="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AS_UNIQUEID" val="1185"/>
  <p:tag name="KSO_WM_BEAUTIFY_FLAG" val=""/>
</p:tagLst>
</file>

<file path=ppt/tags/tag84.xml><?xml version="1.0" encoding="utf-8"?>
<p:tagLst xmlns:p="http://schemas.openxmlformats.org/presentationml/2006/main"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BEAUTIFY_FLAG" val="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SPECIAL_SOURCE" val="bdnull"/>
</p:tagLst>
</file>

<file path=ppt/tags/tag96.xml><?xml version="1.0" encoding="utf-8"?>
<p:tagLst xmlns:p="http://schemas.openxmlformats.org/presentationml/2006/main">
  <p:tag name="AS_UNIQUEID" val="1185"/>
  <p:tag name="KSO_WM_BEAUTIFY_FLAG" val=""/>
</p:tagLst>
</file>

<file path=ppt/tags/tag97.xml><?xml version="1.0" encoding="utf-8"?>
<p:tagLst xmlns:p="http://schemas.openxmlformats.org/presentationml/2006/main"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课后作业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2742</Words>
  <Application>WPS 演示</Application>
  <PresentationFormat>全屏显示(16:9)</PresentationFormat>
  <Paragraphs>187</Paragraphs>
  <Slides>24</Slides>
  <Notes>3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Arial</vt:lpstr>
      <vt:lpstr>宋体</vt:lpstr>
      <vt:lpstr>Wingdings</vt:lpstr>
      <vt:lpstr>Wingdings</vt:lpstr>
      <vt:lpstr>黑体</vt:lpstr>
      <vt:lpstr>微软雅黑</vt:lpstr>
      <vt:lpstr>Wingdings 2</vt:lpstr>
      <vt:lpstr>Calibri</vt:lpstr>
      <vt:lpstr>Arial Unicode MS</vt:lpstr>
      <vt:lpstr>Times New Roman</vt:lpstr>
      <vt:lpstr>楷体_GB2312</vt:lpstr>
      <vt:lpstr>新宋体</vt:lpstr>
      <vt:lpstr>2_自定义设计方案</vt:lpstr>
      <vt:lpstr>课后作业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2．“1969年12月结束的第24届联合国大会已被称为‘小国会议’。各种协议尽管遭到一两个超级大国——苏联和美国的反对，但还是被通过了。”这段材料主要反映了世界历史发展进程中的哪一趋势？(   ) A．经济全球化         B．政治多极化     C．社会信息化         D．文化多样化 </vt:lpstr>
      <vt:lpstr>PowerPoint 演示文稿</vt:lpstr>
      <vt:lpstr>4．下表为1961年6月不结盟运动筹备会议确定的参加不结盟国家会议条件（部分）据此可知(    )     A．世界经济全球化趋势加强          B．欧洲国家在国际上用一个声音说话 C．和平与发展成为时代主题            D．发展中国家已经成为一支重要力量 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79</cp:revision>
  <dcterms:created xsi:type="dcterms:W3CDTF">2023-08-24T08:36:00Z</dcterms:created>
  <dcterms:modified xsi:type="dcterms:W3CDTF">2024-07-03T08:42:35Z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42C5EAF3F06A427ABA48777654F18D5F_12</vt:lpwstr>
  </property>
</Properties>
</file>